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notesSlides/notesSlide7.xml" ContentType="application/vnd.openxmlformats-officedocument.presentationml.notesSlide+xml"/>
  <Override PartName="/ppt/charts/chart5.xml" ContentType="application/vnd.openxmlformats-officedocument.drawingml.chart+xml"/>
  <Override PartName="/ppt/theme/themeOverride4.xml" ContentType="application/vnd.openxmlformats-officedocument.themeOverride+xml"/>
  <Override PartName="/ppt/notesSlides/notesSlide8.xml" ContentType="application/vnd.openxmlformats-officedocument.presentationml.notesSlide+xml"/>
  <Override PartName="/ppt/charts/chart6.xml" ContentType="application/vnd.openxmlformats-officedocument.drawingml.chart+xml"/>
  <Override PartName="/ppt/theme/themeOverride5.xml" ContentType="application/vnd.openxmlformats-officedocument.themeOverride+xml"/>
  <Override PartName="/ppt/notesSlides/notesSlide9.xml" ContentType="application/vnd.openxmlformats-officedocument.presentationml.notesSlide+xml"/>
  <Override PartName="/ppt/charts/chart7.xml" ContentType="application/vnd.openxmlformats-officedocument.drawingml.chart+xml"/>
  <Override PartName="/ppt/theme/themeOverride6.xml" ContentType="application/vnd.openxmlformats-officedocument.themeOverride+xml"/>
  <Override PartName="/ppt/notesSlides/notesSlide10.xml" ContentType="application/vnd.openxmlformats-officedocument.presentationml.notesSlide+xml"/>
  <Override PartName="/ppt/charts/chart8.xml" ContentType="application/vnd.openxmlformats-officedocument.drawingml.chart+xml"/>
  <Override PartName="/ppt/notesSlides/notesSlide11.xml" ContentType="application/vnd.openxmlformats-officedocument.presentationml.notesSlide+xml"/>
  <Override PartName="/ppt/charts/chart9.xml" ContentType="application/vnd.openxmlformats-officedocument.drawingml.chart+xml"/>
  <Override PartName="/ppt/notesSlides/notesSlide12.xml" ContentType="application/vnd.openxmlformats-officedocument.presentationml.notesSlide+xml"/>
  <Override PartName="/ppt/charts/chart10.xml" ContentType="application/vnd.openxmlformats-officedocument.drawingml.chart+xml"/>
  <Override PartName="/ppt/notesSlides/notesSlide13.xml" ContentType="application/vnd.openxmlformats-officedocument.presentationml.notesSlide+xml"/>
  <Override PartName="/ppt/charts/chart11.xml" ContentType="application/vnd.openxmlformats-officedocument.drawingml.chart+xml"/>
  <Override PartName="/ppt/notesSlides/notesSlide14.xml" ContentType="application/vnd.openxmlformats-officedocument.presentationml.notesSlide+xml"/>
  <Override PartName="/ppt/charts/chart12.xml" ContentType="application/vnd.openxmlformats-officedocument.drawingml.chart+xml"/>
  <Override PartName="/ppt/notesSlides/notesSlide15.xml" ContentType="application/vnd.openxmlformats-officedocument.presentationml.notesSlide+xml"/>
  <Override PartName="/ppt/charts/chart13.xml" ContentType="application/vnd.openxmlformats-officedocument.drawingml.chart+xml"/>
  <Override PartName="/ppt/notesSlides/notesSlide16.xml" ContentType="application/vnd.openxmlformats-officedocument.presentationml.notesSlide+xml"/>
  <Override PartName="/ppt/charts/chart14.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8"/>
  </p:notesMasterIdLst>
  <p:handoutMasterIdLst>
    <p:handoutMasterId r:id="rId29"/>
  </p:handoutMasterIdLst>
  <p:sldIdLst>
    <p:sldId id="278" r:id="rId5"/>
    <p:sldId id="335" r:id="rId6"/>
    <p:sldId id="328" r:id="rId7"/>
    <p:sldId id="355" r:id="rId8"/>
    <p:sldId id="341" r:id="rId9"/>
    <p:sldId id="342" r:id="rId10"/>
    <p:sldId id="343" r:id="rId11"/>
    <p:sldId id="344" r:id="rId12"/>
    <p:sldId id="356" r:id="rId13"/>
    <p:sldId id="346" r:id="rId14"/>
    <p:sldId id="332" r:id="rId15"/>
    <p:sldId id="336" r:id="rId16"/>
    <p:sldId id="347" r:id="rId17"/>
    <p:sldId id="350" r:id="rId18"/>
    <p:sldId id="349" r:id="rId19"/>
    <p:sldId id="348" r:id="rId20"/>
    <p:sldId id="351" r:id="rId21"/>
    <p:sldId id="357" r:id="rId22"/>
    <p:sldId id="352" r:id="rId23"/>
    <p:sldId id="358" r:id="rId24"/>
    <p:sldId id="353" r:id="rId25"/>
    <p:sldId id="359" r:id="rId26"/>
    <p:sldId id="354" r:id="rId27"/>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81D8FF"/>
    <a:srgbClr val="BC2B04"/>
    <a:srgbClr val="FFDE75"/>
    <a:srgbClr val="CBDAEB"/>
    <a:srgbClr val="54C745"/>
    <a:srgbClr val="CFDDED"/>
    <a:srgbClr val="000000"/>
    <a:srgbClr val="0000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78" autoAdjust="0"/>
    <p:restoredTop sz="79864" autoAdjust="0"/>
  </p:normalViewPr>
  <p:slideViewPr>
    <p:cSldViewPr>
      <p:cViewPr varScale="1">
        <p:scale>
          <a:sx n="70" d="100"/>
          <a:sy n="70" d="100"/>
        </p:scale>
        <p:origin x="-90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770" y="-9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097218080361482E-2"/>
          <c:y val="7.4618679740504137E-2"/>
          <c:w val="0.90924889807584763"/>
          <c:h val="0.71135319170009415"/>
        </c:manualLayout>
      </c:layout>
      <c:barChart>
        <c:barDir val="col"/>
        <c:grouping val="clustered"/>
        <c:varyColors val="0"/>
        <c:ser>
          <c:idx val="0"/>
          <c:order val="0"/>
          <c:tx>
            <c:strRef>
              <c:f>Sheet1!$B$1</c:f>
              <c:strCache>
                <c:ptCount val="1"/>
                <c:pt idx="0">
                  <c:v>Coastline</c:v>
                </c:pt>
              </c:strCache>
            </c:strRef>
          </c:tx>
          <c:invertIfNegative val="0"/>
          <c:cat>
            <c:strRef>
              <c:f>Sheet1!$A$2:$A$8</c:f>
              <c:strCache>
                <c:ptCount val="7"/>
                <c:pt idx="0">
                  <c:v>Persistence*</c:v>
                </c:pt>
                <c:pt idx="1">
                  <c:v>30 Units</c:v>
                </c:pt>
                <c:pt idx="2">
                  <c:v>Completion*</c:v>
                </c:pt>
                <c:pt idx="3">
                  <c:v>Remedial Math*</c:v>
                </c:pt>
                <c:pt idx="4">
                  <c:v>Remedial English*</c:v>
                </c:pt>
                <c:pt idx="5">
                  <c:v>Remedial ESL*</c:v>
                </c:pt>
                <c:pt idx="6">
                  <c:v>Career Technical Education</c:v>
                </c:pt>
              </c:strCache>
            </c:strRef>
          </c:cat>
          <c:val>
            <c:numRef>
              <c:f>Sheet1!$B$2:$B$8</c:f>
              <c:numCache>
                <c:formatCode>0%</c:formatCode>
                <c:ptCount val="7"/>
                <c:pt idx="0">
                  <c:v>0.55800000000000005</c:v>
                </c:pt>
                <c:pt idx="1">
                  <c:v>0.66500000000000004</c:v>
                </c:pt>
                <c:pt idx="2">
                  <c:v>0.51100000000000001</c:v>
                </c:pt>
                <c:pt idx="3">
                  <c:v>0.16600000000000001</c:v>
                </c:pt>
                <c:pt idx="4">
                  <c:v>0.35299999999999998</c:v>
                </c:pt>
                <c:pt idx="5">
                  <c:v>9.2999999999999999E-2</c:v>
                </c:pt>
                <c:pt idx="6">
                  <c:v>0.55400000000000005</c:v>
                </c:pt>
              </c:numCache>
            </c:numRef>
          </c:val>
        </c:ser>
        <c:ser>
          <c:idx val="1"/>
          <c:order val="1"/>
          <c:tx>
            <c:strRef>
              <c:f>Sheet1!$C$1</c:f>
              <c:strCache>
                <c:ptCount val="1"/>
                <c:pt idx="0">
                  <c:v>Golden West</c:v>
                </c:pt>
              </c:strCache>
            </c:strRef>
          </c:tx>
          <c:spPr>
            <a:solidFill>
              <a:schemeClr val="accent5"/>
            </a:solidFill>
          </c:spPr>
          <c:invertIfNegative val="0"/>
          <c:cat>
            <c:strRef>
              <c:f>Sheet1!$A$2:$A$8</c:f>
              <c:strCache>
                <c:ptCount val="7"/>
                <c:pt idx="0">
                  <c:v>Persistence*</c:v>
                </c:pt>
                <c:pt idx="1">
                  <c:v>30 Units</c:v>
                </c:pt>
                <c:pt idx="2">
                  <c:v>Completion*</c:v>
                </c:pt>
                <c:pt idx="3">
                  <c:v>Remedial Math*</c:v>
                </c:pt>
                <c:pt idx="4">
                  <c:v>Remedial English*</c:v>
                </c:pt>
                <c:pt idx="5">
                  <c:v>Remedial ESL*</c:v>
                </c:pt>
                <c:pt idx="6">
                  <c:v>Career Technical Education</c:v>
                </c:pt>
              </c:strCache>
            </c:strRef>
          </c:cat>
          <c:val>
            <c:numRef>
              <c:f>Sheet1!$C$2:$C$8</c:f>
              <c:numCache>
                <c:formatCode>0%</c:formatCode>
                <c:ptCount val="7"/>
                <c:pt idx="0">
                  <c:v>0.75700000000000001</c:v>
                </c:pt>
                <c:pt idx="1">
                  <c:v>0.72199999999999998</c:v>
                </c:pt>
                <c:pt idx="2">
                  <c:v>0.51500000000000001</c:v>
                </c:pt>
                <c:pt idx="3">
                  <c:v>0.30499999999999999</c:v>
                </c:pt>
                <c:pt idx="4">
                  <c:v>0.53500000000000003</c:v>
                </c:pt>
                <c:pt idx="5">
                  <c:v>0.24</c:v>
                </c:pt>
                <c:pt idx="6">
                  <c:v>0.61399999999999999</c:v>
                </c:pt>
              </c:numCache>
            </c:numRef>
          </c:val>
        </c:ser>
        <c:ser>
          <c:idx val="2"/>
          <c:order val="2"/>
          <c:tx>
            <c:strRef>
              <c:f>Sheet1!$D$1</c:f>
              <c:strCache>
                <c:ptCount val="1"/>
                <c:pt idx="0">
                  <c:v>Orange Coast</c:v>
                </c:pt>
              </c:strCache>
            </c:strRef>
          </c:tx>
          <c:spPr>
            <a:solidFill>
              <a:schemeClr val="accent6">
                <a:lumMod val="75000"/>
              </a:schemeClr>
            </a:solidFill>
          </c:spPr>
          <c:invertIfNegative val="0"/>
          <c:cat>
            <c:strRef>
              <c:f>Sheet1!$A$2:$A$8</c:f>
              <c:strCache>
                <c:ptCount val="7"/>
                <c:pt idx="0">
                  <c:v>Persistence*</c:v>
                </c:pt>
                <c:pt idx="1">
                  <c:v>30 Units</c:v>
                </c:pt>
                <c:pt idx="2">
                  <c:v>Completion*</c:v>
                </c:pt>
                <c:pt idx="3">
                  <c:v>Remedial Math*</c:v>
                </c:pt>
                <c:pt idx="4">
                  <c:v>Remedial English*</c:v>
                </c:pt>
                <c:pt idx="5">
                  <c:v>Remedial ESL*</c:v>
                </c:pt>
                <c:pt idx="6">
                  <c:v>Career Technical Education</c:v>
                </c:pt>
              </c:strCache>
            </c:strRef>
          </c:cat>
          <c:val>
            <c:numRef>
              <c:f>Sheet1!$D$2:$D$8</c:f>
              <c:numCache>
                <c:formatCode>0%</c:formatCode>
                <c:ptCount val="7"/>
                <c:pt idx="0">
                  <c:v>0.79100000000000004</c:v>
                </c:pt>
                <c:pt idx="1">
                  <c:v>0.755</c:v>
                </c:pt>
                <c:pt idx="2">
                  <c:v>0.59</c:v>
                </c:pt>
                <c:pt idx="3">
                  <c:v>0.38200000000000001</c:v>
                </c:pt>
                <c:pt idx="4">
                  <c:v>0.56299999999999994</c:v>
                </c:pt>
                <c:pt idx="5">
                  <c:v>7.0999999999999994E-2</c:v>
                </c:pt>
                <c:pt idx="6">
                  <c:v>0.67500000000000004</c:v>
                </c:pt>
              </c:numCache>
            </c:numRef>
          </c:val>
        </c:ser>
        <c:ser>
          <c:idx val="3"/>
          <c:order val="3"/>
          <c:tx>
            <c:strRef>
              <c:f>Sheet1!$E$1</c:f>
              <c:strCache>
                <c:ptCount val="1"/>
                <c:pt idx="0">
                  <c:v>Statewide</c:v>
                </c:pt>
              </c:strCache>
            </c:strRef>
          </c:tx>
          <c:spPr>
            <a:solidFill>
              <a:schemeClr val="bg1">
                <a:lumMod val="85000"/>
              </a:schemeClr>
            </a:solidFill>
          </c:spPr>
          <c:invertIfNegative val="0"/>
          <c:cat>
            <c:strRef>
              <c:f>Sheet1!$A$2:$A$8</c:f>
              <c:strCache>
                <c:ptCount val="7"/>
                <c:pt idx="0">
                  <c:v>Persistence*</c:v>
                </c:pt>
                <c:pt idx="1">
                  <c:v>30 Units</c:v>
                </c:pt>
                <c:pt idx="2">
                  <c:v>Completion*</c:v>
                </c:pt>
                <c:pt idx="3">
                  <c:v>Remedial Math*</c:v>
                </c:pt>
                <c:pt idx="4">
                  <c:v>Remedial English*</c:v>
                </c:pt>
                <c:pt idx="5">
                  <c:v>Remedial ESL*</c:v>
                </c:pt>
                <c:pt idx="6">
                  <c:v>Career Technical Education</c:v>
                </c:pt>
              </c:strCache>
            </c:strRef>
          </c:cat>
          <c:val>
            <c:numRef>
              <c:f>Sheet1!$E$2:$E$8</c:f>
              <c:numCache>
                <c:formatCode>0%</c:formatCode>
                <c:ptCount val="7"/>
                <c:pt idx="0">
                  <c:v>0.65800000000000003</c:v>
                </c:pt>
                <c:pt idx="1">
                  <c:v>0.66400000000000003</c:v>
                </c:pt>
                <c:pt idx="2">
                  <c:v>0.49199999999999999</c:v>
                </c:pt>
                <c:pt idx="3">
                  <c:v>0.25900000000000001</c:v>
                </c:pt>
                <c:pt idx="4">
                  <c:v>0.38100000000000001</c:v>
                </c:pt>
                <c:pt idx="5">
                  <c:v>0.23599999999999999</c:v>
                </c:pt>
                <c:pt idx="6">
                  <c:v>0.55000000000000004</c:v>
                </c:pt>
              </c:numCache>
            </c:numRef>
          </c:val>
        </c:ser>
        <c:dLbls>
          <c:dLblPos val="outEnd"/>
          <c:showLegendKey val="0"/>
          <c:showVal val="1"/>
          <c:showCatName val="0"/>
          <c:showSerName val="0"/>
          <c:showPercent val="0"/>
          <c:showBubbleSize val="0"/>
        </c:dLbls>
        <c:gapWidth val="150"/>
        <c:axId val="60361728"/>
        <c:axId val="88880192"/>
      </c:barChart>
      <c:catAx>
        <c:axId val="60361728"/>
        <c:scaling>
          <c:orientation val="minMax"/>
        </c:scaling>
        <c:delete val="0"/>
        <c:axPos val="b"/>
        <c:majorTickMark val="out"/>
        <c:minorTickMark val="none"/>
        <c:tickLblPos val="nextTo"/>
        <c:crossAx val="88880192"/>
        <c:crosses val="autoZero"/>
        <c:auto val="1"/>
        <c:lblAlgn val="ctr"/>
        <c:lblOffset val="100"/>
        <c:noMultiLvlLbl val="0"/>
      </c:catAx>
      <c:valAx>
        <c:axId val="88880192"/>
        <c:scaling>
          <c:orientation val="minMax"/>
        </c:scaling>
        <c:delete val="0"/>
        <c:axPos val="l"/>
        <c:majorGridlines>
          <c:spPr>
            <a:ln>
              <a:solidFill>
                <a:schemeClr val="bg1">
                  <a:lumMod val="85000"/>
                </a:schemeClr>
              </a:solidFill>
            </a:ln>
          </c:spPr>
        </c:majorGridlines>
        <c:numFmt formatCode="0%" sourceLinked="0"/>
        <c:majorTickMark val="out"/>
        <c:minorTickMark val="none"/>
        <c:tickLblPos val="nextTo"/>
        <c:crossAx val="60361728"/>
        <c:crosses val="autoZero"/>
        <c:crossBetween val="between"/>
      </c:valAx>
    </c:plotArea>
    <c:legend>
      <c:legendPos val="b"/>
      <c:layout>
        <c:manualLayout>
          <c:xMode val="edge"/>
          <c:yMode val="edge"/>
          <c:x val="0.28118936521823662"/>
          <c:y val="0.8896763730005447"/>
          <c:w val="0.42527559055118108"/>
          <c:h val="5.6864507502599908E-2"/>
        </c:manualLayout>
      </c:layout>
      <c:overlay val="0"/>
    </c:legend>
    <c:plotVisOnly val="1"/>
    <c:dispBlanksAs val="gap"/>
    <c:showDLblsOverMax val="0"/>
  </c:chart>
  <c:spPr>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0.13954226207835133"/>
          <c:y val="5.3111652410355183E-2"/>
          <c:w val="0.74264897443375133"/>
          <c:h val="0.80335721973602225"/>
        </c:manualLayout>
      </c:layout>
      <c:barChart>
        <c:barDir val="col"/>
        <c:grouping val="clustered"/>
        <c:varyColors val="0"/>
        <c:ser>
          <c:idx val="0"/>
          <c:order val="0"/>
          <c:tx>
            <c:strRef>
              <c:f>Sheet1!$B$1</c:f>
              <c:strCache>
                <c:ptCount val="1"/>
                <c:pt idx="0">
                  <c:v>2008-09</c:v>
                </c:pt>
              </c:strCache>
            </c:strRef>
          </c:tx>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Sheet1!$A$2:$A$3</c:f>
              <c:strCache>
                <c:ptCount val="2"/>
                <c:pt idx="0">
                  <c:v>Degrees</c:v>
                </c:pt>
                <c:pt idx="1">
                  <c:v>Certificates</c:v>
                </c:pt>
              </c:strCache>
            </c:strRef>
          </c:cat>
          <c:val>
            <c:numRef>
              <c:f>Sheet1!$B$2:$B$3</c:f>
              <c:numCache>
                <c:formatCode>#,##0</c:formatCode>
                <c:ptCount val="2"/>
                <c:pt idx="0">
                  <c:v>4463</c:v>
                </c:pt>
                <c:pt idx="1">
                  <c:v>969</c:v>
                </c:pt>
              </c:numCache>
            </c:numRef>
          </c:val>
        </c:ser>
        <c:ser>
          <c:idx val="1"/>
          <c:order val="1"/>
          <c:tx>
            <c:strRef>
              <c:f>Sheet1!$C$1</c:f>
              <c:strCache>
                <c:ptCount val="1"/>
                <c:pt idx="0">
                  <c:v>2009-10</c:v>
                </c:pt>
              </c:strCache>
            </c:strRef>
          </c:tx>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Sheet1!$A$2:$A$3</c:f>
              <c:strCache>
                <c:ptCount val="2"/>
                <c:pt idx="0">
                  <c:v>Degrees</c:v>
                </c:pt>
                <c:pt idx="1">
                  <c:v>Certificates</c:v>
                </c:pt>
              </c:strCache>
            </c:strRef>
          </c:cat>
          <c:val>
            <c:numRef>
              <c:f>Sheet1!$C$2:$C$3</c:f>
              <c:numCache>
                <c:formatCode>#,##0</c:formatCode>
                <c:ptCount val="2"/>
                <c:pt idx="0">
                  <c:v>4193</c:v>
                </c:pt>
                <c:pt idx="1">
                  <c:v>1158</c:v>
                </c:pt>
              </c:numCache>
            </c:numRef>
          </c:val>
        </c:ser>
        <c:ser>
          <c:idx val="2"/>
          <c:order val="2"/>
          <c:tx>
            <c:strRef>
              <c:f>Sheet1!$D$1</c:f>
              <c:strCache>
                <c:ptCount val="1"/>
                <c:pt idx="0">
                  <c:v>2010-11</c:v>
                </c:pt>
              </c:strCache>
            </c:strRef>
          </c:tx>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Sheet1!$A$2:$A$3</c:f>
              <c:strCache>
                <c:ptCount val="2"/>
                <c:pt idx="0">
                  <c:v>Degrees</c:v>
                </c:pt>
                <c:pt idx="1">
                  <c:v>Certificates</c:v>
                </c:pt>
              </c:strCache>
            </c:strRef>
          </c:cat>
          <c:val>
            <c:numRef>
              <c:f>Sheet1!$D$2:$D$3</c:f>
              <c:numCache>
                <c:formatCode>#,##0</c:formatCode>
                <c:ptCount val="2"/>
                <c:pt idx="0">
                  <c:v>3729</c:v>
                </c:pt>
                <c:pt idx="1">
                  <c:v>1281</c:v>
                </c:pt>
              </c:numCache>
            </c:numRef>
          </c:val>
        </c:ser>
        <c:ser>
          <c:idx val="3"/>
          <c:order val="3"/>
          <c:tx>
            <c:strRef>
              <c:f>Sheet1!$E$1</c:f>
              <c:strCache>
                <c:ptCount val="1"/>
                <c:pt idx="0">
                  <c:v>2011-12</c:v>
                </c:pt>
              </c:strCache>
            </c:strRef>
          </c:tx>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Sheet1!$A$2:$A$3</c:f>
              <c:strCache>
                <c:ptCount val="2"/>
                <c:pt idx="0">
                  <c:v>Degrees</c:v>
                </c:pt>
                <c:pt idx="1">
                  <c:v>Certificates</c:v>
                </c:pt>
              </c:strCache>
            </c:strRef>
          </c:cat>
          <c:val>
            <c:numRef>
              <c:f>Sheet1!$E$2:$E$3</c:f>
              <c:numCache>
                <c:formatCode>#,##0</c:formatCode>
                <c:ptCount val="2"/>
                <c:pt idx="0">
                  <c:v>3853</c:v>
                </c:pt>
                <c:pt idx="1">
                  <c:v>1715</c:v>
                </c:pt>
              </c:numCache>
            </c:numRef>
          </c:val>
        </c:ser>
        <c:ser>
          <c:idx val="4"/>
          <c:order val="4"/>
          <c:tx>
            <c:strRef>
              <c:f>Sheet1!$F$1</c:f>
              <c:strCache>
                <c:ptCount val="1"/>
                <c:pt idx="0">
                  <c:v>2012-13</c:v>
                </c:pt>
              </c:strCache>
            </c:strRef>
          </c:tx>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Sheet1!$A$2:$A$3</c:f>
              <c:strCache>
                <c:ptCount val="2"/>
                <c:pt idx="0">
                  <c:v>Degrees</c:v>
                </c:pt>
                <c:pt idx="1">
                  <c:v>Certificates</c:v>
                </c:pt>
              </c:strCache>
            </c:strRef>
          </c:cat>
          <c:val>
            <c:numRef>
              <c:f>Sheet1!$F$2:$F$3</c:f>
              <c:numCache>
                <c:formatCode>#,##0</c:formatCode>
                <c:ptCount val="2"/>
                <c:pt idx="0">
                  <c:v>4006</c:v>
                </c:pt>
                <c:pt idx="1">
                  <c:v>1933</c:v>
                </c:pt>
              </c:numCache>
            </c:numRef>
          </c:val>
        </c:ser>
        <c:dLbls>
          <c:dLblPos val="outEnd"/>
          <c:showLegendKey val="0"/>
          <c:showVal val="1"/>
          <c:showCatName val="0"/>
          <c:showSerName val="0"/>
          <c:showPercent val="0"/>
          <c:showBubbleSize val="0"/>
        </c:dLbls>
        <c:gapWidth val="150"/>
        <c:axId val="42093568"/>
        <c:axId val="35108480"/>
      </c:barChart>
      <c:catAx>
        <c:axId val="42093568"/>
        <c:scaling>
          <c:orientation val="minMax"/>
        </c:scaling>
        <c:delete val="0"/>
        <c:axPos val="b"/>
        <c:majorTickMark val="out"/>
        <c:minorTickMark val="none"/>
        <c:tickLblPos val="nextTo"/>
        <c:crossAx val="35108480"/>
        <c:crosses val="autoZero"/>
        <c:auto val="1"/>
        <c:lblAlgn val="ctr"/>
        <c:lblOffset val="100"/>
        <c:noMultiLvlLbl val="0"/>
      </c:catAx>
      <c:valAx>
        <c:axId val="35108480"/>
        <c:scaling>
          <c:orientation val="minMax"/>
        </c:scaling>
        <c:delete val="0"/>
        <c:axPos val="l"/>
        <c:majorGridlines>
          <c:spPr>
            <a:ln>
              <a:solidFill>
                <a:schemeClr val="bg1">
                  <a:lumMod val="85000"/>
                </a:schemeClr>
              </a:solidFill>
            </a:ln>
          </c:spPr>
        </c:majorGridlines>
        <c:title>
          <c:tx>
            <c:rich>
              <a:bodyPr rot="-5400000" vert="horz"/>
              <a:lstStyle/>
              <a:p>
                <a:pPr>
                  <a:defRPr/>
                </a:pPr>
                <a:r>
                  <a:rPr lang="en-US" sz="1200" dirty="0" smtClean="0"/>
                  <a:t>Number of Awards Conferred</a:t>
                </a:r>
                <a:endParaRPr lang="en-US" sz="1200" dirty="0"/>
              </a:p>
            </c:rich>
          </c:tx>
          <c:layout/>
          <c:overlay val="0"/>
        </c:title>
        <c:numFmt formatCode="#,##0" sourceLinked="1"/>
        <c:majorTickMark val="out"/>
        <c:minorTickMark val="none"/>
        <c:tickLblPos val="nextTo"/>
        <c:txPr>
          <a:bodyPr/>
          <a:lstStyle/>
          <a:p>
            <a:pPr>
              <a:defRPr sz="1600"/>
            </a:pPr>
            <a:endParaRPr lang="en-US"/>
          </a:p>
        </c:txPr>
        <c:crossAx val="42093568"/>
        <c:crosses val="autoZero"/>
        <c:crossBetween val="between"/>
      </c:valAx>
      <c:spPr>
        <a:ln>
          <a:noFill/>
        </a:ln>
      </c:spPr>
    </c:plotArea>
    <c:legend>
      <c:legendPos val="r"/>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2007-08</c:v>
                </c:pt>
              </c:strCache>
            </c:strRef>
          </c:tx>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Sheet1!$A$2:$A$3</c:f>
              <c:strCache>
                <c:ptCount val="2"/>
                <c:pt idx="0">
                  <c:v>UC</c:v>
                </c:pt>
                <c:pt idx="1">
                  <c:v>CSU</c:v>
                </c:pt>
              </c:strCache>
            </c:strRef>
          </c:cat>
          <c:val>
            <c:numRef>
              <c:f>Sheet1!$B$2:$B$3</c:f>
              <c:numCache>
                <c:formatCode>#,##0</c:formatCode>
                <c:ptCount val="2"/>
                <c:pt idx="0">
                  <c:v>1262</c:v>
                </c:pt>
                <c:pt idx="1">
                  <c:v>4244</c:v>
                </c:pt>
              </c:numCache>
            </c:numRef>
          </c:val>
        </c:ser>
        <c:ser>
          <c:idx val="1"/>
          <c:order val="1"/>
          <c:tx>
            <c:strRef>
              <c:f>Sheet1!$C$1</c:f>
              <c:strCache>
                <c:ptCount val="1"/>
                <c:pt idx="0">
                  <c:v>2008-09</c:v>
                </c:pt>
              </c:strCache>
            </c:strRef>
          </c:tx>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Sheet1!$A$2:$A$3</c:f>
              <c:strCache>
                <c:ptCount val="2"/>
                <c:pt idx="0">
                  <c:v>UC</c:v>
                </c:pt>
                <c:pt idx="1">
                  <c:v>CSU</c:v>
                </c:pt>
              </c:strCache>
            </c:strRef>
          </c:cat>
          <c:val>
            <c:numRef>
              <c:f>Sheet1!$C$2:$C$3</c:f>
              <c:numCache>
                <c:formatCode>#,##0</c:formatCode>
                <c:ptCount val="2"/>
                <c:pt idx="0">
                  <c:v>1364</c:v>
                </c:pt>
                <c:pt idx="1">
                  <c:v>3996</c:v>
                </c:pt>
              </c:numCache>
            </c:numRef>
          </c:val>
        </c:ser>
        <c:ser>
          <c:idx val="2"/>
          <c:order val="2"/>
          <c:tx>
            <c:strRef>
              <c:f>Sheet1!$D$1</c:f>
              <c:strCache>
                <c:ptCount val="1"/>
                <c:pt idx="0">
                  <c:v>2009-10</c:v>
                </c:pt>
              </c:strCache>
            </c:strRef>
          </c:tx>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Sheet1!$A$2:$A$3</c:f>
              <c:strCache>
                <c:ptCount val="2"/>
                <c:pt idx="0">
                  <c:v>UC</c:v>
                </c:pt>
                <c:pt idx="1">
                  <c:v>CSU</c:v>
                </c:pt>
              </c:strCache>
            </c:strRef>
          </c:cat>
          <c:val>
            <c:numRef>
              <c:f>Sheet1!$D$2:$D$3</c:f>
              <c:numCache>
                <c:formatCode>#,##0</c:formatCode>
                <c:ptCount val="2"/>
                <c:pt idx="0">
                  <c:v>1264</c:v>
                </c:pt>
                <c:pt idx="1">
                  <c:v>2680</c:v>
                </c:pt>
              </c:numCache>
            </c:numRef>
          </c:val>
        </c:ser>
        <c:ser>
          <c:idx val="3"/>
          <c:order val="3"/>
          <c:tx>
            <c:strRef>
              <c:f>Sheet1!$E$1</c:f>
              <c:strCache>
                <c:ptCount val="1"/>
                <c:pt idx="0">
                  <c:v>2010-11</c:v>
                </c:pt>
              </c:strCache>
            </c:strRef>
          </c:tx>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Sheet1!$A$2:$A$3</c:f>
              <c:strCache>
                <c:ptCount val="2"/>
                <c:pt idx="0">
                  <c:v>UC</c:v>
                </c:pt>
                <c:pt idx="1">
                  <c:v>CSU</c:v>
                </c:pt>
              </c:strCache>
            </c:strRef>
          </c:cat>
          <c:val>
            <c:numRef>
              <c:f>Sheet1!$E$2:$E$3</c:f>
              <c:numCache>
                <c:formatCode>#,##0</c:formatCode>
                <c:ptCount val="2"/>
                <c:pt idx="0">
                  <c:v>1356</c:v>
                </c:pt>
                <c:pt idx="1">
                  <c:v>5052</c:v>
                </c:pt>
              </c:numCache>
            </c:numRef>
          </c:val>
        </c:ser>
        <c:ser>
          <c:idx val="4"/>
          <c:order val="4"/>
          <c:tx>
            <c:strRef>
              <c:f>Sheet1!$F$1</c:f>
              <c:strCache>
                <c:ptCount val="1"/>
                <c:pt idx="0">
                  <c:v>2011-12</c:v>
                </c:pt>
              </c:strCache>
            </c:strRef>
          </c:tx>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Sheet1!$A$2:$A$3</c:f>
              <c:strCache>
                <c:ptCount val="2"/>
                <c:pt idx="0">
                  <c:v>UC</c:v>
                </c:pt>
                <c:pt idx="1">
                  <c:v>CSU</c:v>
                </c:pt>
              </c:strCache>
            </c:strRef>
          </c:cat>
          <c:val>
            <c:numRef>
              <c:f>Sheet1!$F$2:$F$3</c:f>
              <c:numCache>
                <c:formatCode>#,##0</c:formatCode>
                <c:ptCount val="2"/>
                <c:pt idx="0">
                  <c:v>1374</c:v>
                </c:pt>
                <c:pt idx="1">
                  <c:v>4220</c:v>
                </c:pt>
              </c:numCache>
            </c:numRef>
          </c:val>
        </c:ser>
        <c:dLbls>
          <c:dLblPos val="outEnd"/>
          <c:showLegendKey val="0"/>
          <c:showVal val="1"/>
          <c:showCatName val="0"/>
          <c:showSerName val="0"/>
          <c:showPercent val="0"/>
          <c:showBubbleSize val="0"/>
        </c:dLbls>
        <c:gapWidth val="150"/>
        <c:axId val="37149696"/>
        <c:axId val="42369024"/>
      </c:barChart>
      <c:catAx>
        <c:axId val="37149696"/>
        <c:scaling>
          <c:orientation val="minMax"/>
        </c:scaling>
        <c:delete val="0"/>
        <c:axPos val="b"/>
        <c:majorTickMark val="out"/>
        <c:minorTickMark val="none"/>
        <c:tickLblPos val="nextTo"/>
        <c:crossAx val="42369024"/>
        <c:crosses val="autoZero"/>
        <c:auto val="1"/>
        <c:lblAlgn val="ctr"/>
        <c:lblOffset val="100"/>
        <c:noMultiLvlLbl val="0"/>
      </c:catAx>
      <c:valAx>
        <c:axId val="42369024"/>
        <c:scaling>
          <c:orientation val="minMax"/>
        </c:scaling>
        <c:delete val="0"/>
        <c:axPos val="l"/>
        <c:majorGridlines>
          <c:spPr>
            <a:ln>
              <a:solidFill>
                <a:schemeClr val="bg1">
                  <a:lumMod val="85000"/>
                </a:schemeClr>
              </a:solidFill>
            </a:ln>
          </c:spPr>
        </c:majorGridlines>
        <c:title>
          <c:tx>
            <c:rich>
              <a:bodyPr rot="-5400000" vert="horz"/>
              <a:lstStyle/>
              <a:p>
                <a:pPr>
                  <a:defRPr/>
                </a:pPr>
                <a:r>
                  <a:rPr lang="en-US" dirty="0" smtClean="0"/>
                  <a:t>Transfers</a:t>
                </a:r>
                <a:endParaRPr lang="en-US" dirty="0"/>
              </a:p>
            </c:rich>
          </c:tx>
          <c:layout/>
          <c:overlay val="0"/>
        </c:title>
        <c:numFmt formatCode="#,##0" sourceLinked="1"/>
        <c:majorTickMark val="out"/>
        <c:minorTickMark val="none"/>
        <c:tickLblPos val="nextTo"/>
        <c:crossAx val="37149696"/>
        <c:crosses val="autoZero"/>
        <c:crossBetween val="between"/>
      </c:valAx>
    </c:plotArea>
    <c:legend>
      <c:legendPos val="r"/>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678549272250059"/>
          <c:y val="4.2795287290925001E-2"/>
          <c:w val="0.70243390598902411"/>
          <c:h val="0.81865726669325967"/>
        </c:manualLayout>
      </c:layout>
      <c:lineChart>
        <c:grouping val="standard"/>
        <c:varyColors val="0"/>
        <c:ser>
          <c:idx val="0"/>
          <c:order val="0"/>
          <c:tx>
            <c:strRef>
              <c:f>Sheet1!$B$1</c:f>
              <c:strCache>
                <c:ptCount val="1"/>
                <c:pt idx="0">
                  <c:v>Coastline</c:v>
                </c:pt>
              </c:strCache>
            </c:strRef>
          </c:tx>
          <c:spPr>
            <a:ln w="44450"/>
          </c:spPr>
          <c:dLbls>
            <c:txPr>
              <a:bodyPr/>
              <a:lstStyle/>
              <a:p>
                <a:pPr>
                  <a:defRPr sz="1200"/>
                </a:pPr>
                <a:endParaRPr lang="en-US"/>
              </a:p>
            </c:txPr>
            <c:dLblPos val="t"/>
            <c:showLegendKey val="0"/>
            <c:showVal val="1"/>
            <c:showCatName val="0"/>
            <c:showSerName val="0"/>
            <c:showPercent val="0"/>
            <c:showBubbleSize val="0"/>
            <c:showLeaderLines val="0"/>
          </c:dLbls>
          <c:cat>
            <c:strRef>
              <c:f>Sheet1!$A$2:$A$6</c:f>
              <c:strCache>
                <c:ptCount val="5"/>
                <c:pt idx="0">
                  <c:v>2008-09</c:v>
                </c:pt>
                <c:pt idx="1">
                  <c:v>2009-10</c:v>
                </c:pt>
                <c:pt idx="2">
                  <c:v>2010-11</c:v>
                </c:pt>
                <c:pt idx="3">
                  <c:v>2011-12</c:v>
                </c:pt>
                <c:pt idx="4">
                  <c:v>2012-13</c:v>
                </c:pt>
              </c:strCache>
            </c:strRef>
          </c:cat>
          <c:val>
            <c:numRef>
              <c:f>Sheet1!$B$2:$B$6</c:f>
              <c:numCache>
                <c:formatCode>#,##0</c:formatCode>
                <c:ptCount val="5"/>
                <c:pt idx="0">
                  <c:v>7132</c:v>
                </c:pt>
                <c:pt idx="1">
                  <c:v>6289</c:v>
                </c:pt>
                <c:pt idx="2">
                  <c:v>6066</c:v>
                </c:pt>
                <c:pt idx="3">
                  <c:v>6116</c:v>
                </c:pt>
                <c:pt idx="4">
                  <c:v>5527</c:v>
                </c:pt>
              </c:numCache>
            </c:numRef>
          </c:val>
          <c:smooth val="0"/>
        </c:ser>
        <c:ser>
          <c:idx val="1"/>
          <c:order val="1"/>
          <c:tx>
            <c:strRef>
              <c:f>Sheet1!$C$1</c:f>
              <c:strCache>
                <c:ptCount val="1"/>
                <c:pt idx="0">
                  <c:v>Golden West</c:v>
                </c:pt>
              </c:strCache>
            </c:strRef>
          </c:tx>
          <c:spPr>
            <a:ln w="44450"/>
          </c:spPr>
          <c:dLbls>
            <c:txPr>
              <a:bodyPr/>
              <a:lstStyle/>
              <a:p>
                <a:pPr>
                  <a:defRPr sz="1200"/>
                </a:pPr>
                <a:endParaRPr lang="en-US"/>
              </a:p>
            </c:txPr>
            <c:dLblPos val="t"/>
            <c:showLegendKey val="0"/>
            <c:showVal val="1"/>
            <c:showCatName val="0"/>
            <c:showSerName val="0"/>
            <c:showPercent val="0"/>
            <c:showBubbleSize val="0"/>
            <c:showLeaderLines val="0"/>
          </c:dLbls>
          <c:cat>
            <c:strRef>
              <c:f>Sheet1!$A$2:$A$6</c:f>
              <c:strCache>
                <c:ptCount val="5"/>
                <c:pt idx="0">
                  <c:v>2008-09</c:v>
                </c:pt>
                <c:pt idx="1">
                  <c:v>2009-10</c:v>
                </c:pt>
                <c:pt idx="2">
                  <c:v>2010-11</c:v>
                </c:pt>
                <c:pt idx="3">
                  <c:v>2011-12</c:v>
                </c:pt>
                <c:pt idx="4">
                  <c:v>2012-13</c:v>
                </c:pt>
              </c:strCache>
            </c:strRef>
          </c:cat>
          <c:val>
            <c:numRef>
              <c:f>Sheet1!$C$2:$C$6</c:f>
              <c:numCache>
                <c:formatCode>#,##0</c:formatCode>
                <c:ptCount val="5"/>
                <c:pt idx="0">
                  <c:v>12424</c:v>
                </c:pt>
                <c:pt idx="1">
                  <c:v>12567</c:v>
                </c:pt>
                <c:pt idx="2">
                  <c:v>12533</c:v>
                </c:pt>
                <c:pt idx="3">
                  <c:v>12175</c:v>
                </c:pt>
                <c:pt idx="4">
                  <c:v>11121</c:v>
                </c:pt>
              </c:numCache>
            </c:numRef>
          </c:val>
          <c:smooth val="0"/>
        </c:ser>
        <c:ser>
          <c:idx val="2"/>
          <c:order val="2"/>
          <c:tx>
            <c:strRef>
              <c:f>Sheet1!$D$1</c:f>
              <c:strCache>
                <c:ptCount val="1"/>
                <c:pt idx="0">
                  <c:v>Orange Coast</c:v>
                </c:pt>
              </c:strCache>
            </c:strRef>
          </c:tx>
          <c:spPr>
            <a:ln w="44450"/>
          </c:spPr>
          <c:dLbls>
            <c:txPr>
              <a:bodyPr/>
              <a:lstStyle/>
              <a:p>
                <a:pPr>
                  <a:defRPr sz="1200"/>
                </a:pPr>
                <a:endParaRPr lang="en-US"/>
              </a:p>
            </c:txPr>
            <c:dLblPos val="t"/>
            <c:showLegendKey val="0"/>
            <c:showVal val="1"/>
            <c:showCatName val="0"/>
            <c:showSerName val="0"/>
            <c:showPercent val="0"/>
            <c:showBubbleSize val="0"/>
            <c:showLeaderLines val="0"/>
          </c:dLbls>
          <c:cat>
            <c:strRef>
              <c:f>Sheet1!$A$2:$A$6</c:f>
              <c:strCache>
                <c:ptCount val="5"/>
                <c:pt idx="0">
                  <c:v>2008-09</c:v>
                </c:pt>
                <c:pt idx="1">
                  <c:v>2009-10</c:v>
                </c:pt>
                <c:pt idx="2">
                  <c:v>2010-11</c:v>
                </c:pt>
                <c:pt idx="3">
                  <c:v>2011-12</c:v>
                </c:pt>
                <c:pt idx="4">
                  <c:v>2012-13</c:v>
                </c:pt>
              </c:strCache>
            </c:strRef>
          </c:cat>
          <c:val>
            <c:numRef>
              <c:f>Sheet1!$D$2:$D$6</c:f>
              <c:numCache>
                <c:formatCode>#,##0</c:formatCode>
                <c:ptCount val="5"/>
                <c:pt idx="0">
                  <c:v>21346</c:v>
                </c:pt>
                <c:pt idx="1">
                  <c:v>20890</c:v>
                </c:pt>
                <c:pt idx="2">
                  <c:v>20010</c:v>
                </c:pt>
                <c:pt idx="3">
                  <c:v>19070</c:v>
                </c:pt>
                <c:pt idx="4">
                  <c:v>17006</c:v>
                </c:pt>
              </c:numCache>
            </c:numRef>
          </c:val>
          <c:smooth val="0"/>
        </c:ser>
        <c:ser>
          <c:idx val="3"/>
          <c:order val="3"/>
          <c:tx>
            <c:strRef>
              <c:f>Sheet1!$E$1</c:f>
              <c:strCache>
                <c:ptCount val="1"/>
                <c:pt idx="0">
                  <c:v>District-Wide</c:v>
                </c:pt>
              </c:strCache>
            </c:strRef>
          </c:tx>
          <c:spPr>
            <a:ln w="44450"/>
          </c:spPr>
          <c:dLbls>
            <c:txPr>
              <a:bodyPr/>
              <a:lstStyle/>
              <a:p>
                <a:pPr>
                  <a:defRPr sz="1200"/>
                </a:pPr>
                <a:endParaRPr lang="en-US"/>
              </a:p>
            </c:txPr>
            <c:dLblPos val="t"/>
            <c:showLegendKey val="0"/>
            <c:showVal val="1"/>
            <c:showCatName val="0"/>
            <c:showSerName val="0"/>
            <c:showPercent val="0"/>
            <c:showBubbleSize val="0"/>
            <c:showLeaderLines val="0"/>
          </c:dLbls>
          <c:cat>
            <c:strRef>
              <c:f>Sheet1!$A$2:$A$6</c:f>
              <c:strCache>
                <c:ptCount val="5"/>
                <c:pt idx="0">
                  <c:v>2008-09</c:v>
                </c:pt>
                <c:pt idx="1">
                  <c:v>2009-10</c:v>
                </c:pt>
                <c:pt idx="2">
                  <c:v>2010-11</c:v>
                </c:pt>
                <c:pt idx="3">
                  <c:v>2011-12</c:v>
                </c:pt>
                <c:pt idx="4">
                  <c:v>2012-13</c:v>
                </c:pt>
              </c:strCache>
            </c:strRef>
          </c:cat>
          <c:val>
            <c:numRef>
              <c:f>Sheet1!$E$2:$E$6</c:f>
              <c:numCache>
                <c:formatCode>#,##0</c:formatCode>
                <c:ptCount val="5"/>
                <c:pt idx="0">
                  <c:v>40902</c:v>
                </c:pt>
                <c:pt idx="1">
                  <c:v>39746</c:v>
                </c:pt>
                <c:pt idx="2">
                  <c:v>38609</c:v>
                </c:pt>
                <c:pt idx="3">
                  <c:v>37361</c:v>
                </c:pt>
                <c:pt idx="4">
                  <c:v>33654</c:v>
                </c:pt>
              </c:numCache>
            </c:numRef>
          </c:val>
          <c:smooth val="0"/>
        </c:ser>
        <c:dLbls>
          <c:dLblPos val="t"/>
          <c:showLegendKey val="0"/>
          <c:showVal val="1"/>
          <c:showCatName val="0"/>
          <c:showSerName val="0"/>
          <c:showPercent val="0"/>
          <c:showBubbleSize val="0"/>
        </c:dLbls>
        <c:marker val="1"/>
        <c:smooth val="0"/>
        <c:axId val="41236480"/>
        <c:axId val="42371328"/>
      </c:lineChart>
      <c:catAx>
        <c:axId val="41236480"/>
        <c:scaling>
          <c:orientation val="minMax"/>
        </c:scaling>
        <c:delete val="0"/>
        <c:axPos val="b"/>
        <c:majorTickMark val="out"/>
        <c:minorTickMark val="none"/>
        <c:tickLblPos val="nextTo"/>
        <c:crossAx val="42371328"/>
        <c:crosses val="autoZero"/>
        <c:auto val="1"/>
        <c:lblAlgn val="ctr"/>
        <c:lblOffset val="100"/>
        <c:noMultiLvlLbl val="0"/>
      </c:catAx>
      <c:valAx>
        <c:axId val="42371328"/>
        <c:scaling>
          <c:orientation val="minMax"/>
        </c:scaling>
        <c:delete val="0"/>
        <c:axPos val="l"/>
        <c:majorGridlines>
          <c:spPr>
            <a:ln>
              <a:solidFill>
                <a:schemeClr val="bg1">
                  <a:lumMod val="85000"/>
                </a:schemeClr>
              </a:solidFill>
            </a:ln>
          </c:spPr>
        </c:majorGridlines>
        <c:title>
          <c:tx>
            <c:rich>
              <a:bodyPr rot="-5400000" vert="horz"/>
              <a:lstStyle/>
              <a:p>
                <a:pPr>
                  <a:defRPr/>
                </a:pPr>
                <a:r>
                  <a:rPr lang="en-US" sz="1200" b="0" dirty="0" smtClean="0"/>
                  <a:t>Full-Time Equivalent</a:t>
                </a:r>
                <a:r>
                  <a:rPr lang="en-US" sz="1200" b="0" baseline="0" dirty="0" smtClean="0"/>
                  <a:t> Students  (FTES)*</a:t>
                </a:r>
                <a:endParaRPr lang="en-US" sz="1200" b="0" dirty="0"/>
              </a:p>
            </c:rich>
          </c:tx>
          <c:layout/>
          <c:overlay val="0"/>
        </c:title>
        <c:numFmt formatCode="#,##0" sourceLinked="1"/>
        <c:majorTickMark val="out"/>
        <c:minorTickMark val="none"/>
        <c:tickLblPos val="nextTo"/>
        <c:txPr>
          <a:bodyPr/>
          <a:lstStyle/>
          <a:p>
            <a:pPr>
              <a:defRPr sz="1200"/>
            </a:pPr>
            <a:endParaRPr lang="en-US"/>
          </a:p>
        </c:txPr>
        <c:crossAx val="41236480"/>
        <c:crosses val="autoZero"/>
        <c:crossBetween val="between"/>
      </c:valAx>
    </c:plotArea>
    <c:legend>
      <c:legendPos val="r"/>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86688819860821"/>
          <c:y val="5.2246667695949774E-2"/>
          <c:w val="0.84631353993594849"/>
          <c:h val="0.81735577170500751"/>
        </c:manualLayout>
      </c:layout>
      <c:barChart>
        <c:barDir val="col"/>
        <c:grouping val="clustered"/>
        <c:varyColors val="0"/>
        <c:ser>
          <c:idx val="0"/>
          <c:order val="0"/>
          <c:tx>
            <c:strRef>
              <c:f>Sheet1!$B$1</c:f>
              <c:strCache>
                <c:ptCount val="1"/>
                <c:pt idx="0">
                  <c:v>Series 1</c:v>
                </c:pt>
              </c:strCache>
            </c:strRef>
          </c:tx>
          <c:invertIfNegative val="0"/>
          <c:dLbls>
            <c:txPr>
              <a:bodyPr/>
              <a:lstStyle/>
              <a:p>
                <a:pPr>
                  <a:defRPr sz="1600"/>
                </a:pPr>
                <a:endParaRPr lang="en-US"/>
              </a:p>
            </c:txPr>
            <c:dLblPos val="outEnd"/>
            <c:showLegendKey val="0"/>
            <c:showVal val="1"/>
            <c:showCatName val="0"/>
            <c:showSerName val="0"/>
            <c:showPercent val="0"/>
            <c:showBubbleSize val="0"/>
            <c:showLeaderLines val="0"/>
          </c:dLbls>
          <c:cat>
            <c:strRef>
              <c:f>Sheet1!$A$2:$A$5</c:f>
              <c:strCache>
                <c:ptCount val="4"/>
                <c:pt idx="0">
                  <c:v>Coastline</c:v>
                </c:pt>
                <c:pt idx="1">
                  <c:v>Golden West</c:v>
                </c:pt>
                <c:pt idx="2">
                  <c:v>Orange Coast</c:v>
                </c:pt>
                <c:pt idx="3">
                  <c:v>District-Wide</c:v>
                </c:pt>
              </c:strCache>
            </c:strRef>
          </c:cat>
          <c:val>
            <c:numRef>
              <c:f>Sheet1!$B$2:$B$5</c:f>
              <c:numCache>
                <c:formatCode>0.0%</c:formatCode>
                <c:ptCount val="4"/>
                <c:pt idx="0">
                  <c:v>1.2999999999999999E-2</c:v>
                </c:pt>
                <c:pt idx="1">
                  <c:v>1.9E-2</c:v>
                </c:pt>
                <c:pt idx="2">
                  <c:v>3.2000000000000001E-2</c:v>
                </c:pt>
                <c:pt idx="3">
                  <c:v>6.4000000000000001E-2</c:v>
                </c:pt>
              </c:numCache>
            </c:numRef>
          </c:val>
        </c:ser>
        <c:dLbls>
          <c:dLblPos val="outEnd"/>
          <c:showLegendKey val="0"/>
          <c:showVal val="1"/>
          <c:showCatName val="0"/>
          <c:showSerName val="0"/>
          <c:showPercent val="0"/>
          <c:showBubbleSize val="0"/>
        </c:dLbls>
        <c:gapWidth val="150"/>
        <c:axId val="41404928"/>
        <c:axId val="42371904"/>
      </c:barChart>
      <c:catAx>
        <c:axId val="41404928"/>
        <c:scaling>
          <c:orientation val="minMax"/>
        </c:scaling>
        <c:delete val="0"/>
        <c:axPos val="b"/>
        <c:majorTickMark val="out"/>
        <c:minorTickMark val="none"/>
        <c:tickLblPos val="nextTo"/>
        <c:crossAx val="42371904"/>
        <c:crosses val="autoZero"/>
        <c:auto val="1"/>
        <c:lblAlgn val="ctr"/>
        <c:lblOffset val="100"/>
        <c:noMultiLvlLbl val="0"/>
      </c:catAx>
      <c:valAx>
        <c:axId val="42371904"/>
        <c:scaling>
          <c:orientation val="minMax"/>
        </c:scaling>
        <c:delete val="0"/>
        <c:axPos val="l"/>
        <c:majorGridlines>
          <c:spPr>
            <a:ln>
              <a:solidFill>
                <a:schemeClr val="bg1">
                  <a:lumMod val="85000"/>
                </a:schemeClr>
              </a:solidFill>
            </a:ln>
          </c:spPr>
        </c:majorGridlines>
        <c:title>
          <c:tx>
            <c:rich>
              <a:bodyPr rot="-5400000" vert="horz"/>
              <a:lstStyle/>
              <a:p>
                <a:pPr>
                  <a:defRPr/>
                </a:pPr>
                <a:r>
                  <a:rPr lang="en-US" sz="1200" b="0" dirty="0" smtClean="0"/>
                  <a:t>% of District</a:t>
                </a:r>
                <a:r>
                  <a:rPr lang="en-US" sz="1200" b="0" baseline="0" dirty="0" smtClean="0"/>
                  <a:t> Adult Population Served (Fall 2012)</a:t>
                </a:r>
                <a:endParaRPr lang="en-US" sz="1200" b="0" dirty="0"/>
              </a:p>
            </c:rich>
          </c:tx>
          <c:layout>
            <c:manualLayout>
              <c:xMode val="edge"/>
              <c:yMode val="edge"/>
              <c:x val="1.3761467889908258E-2"/>
              <c:y val="7.0761154855643049E-2"/>
            </c:manualLayout>
          </c:layout>
          <c:overlay val="0"/>
        </c:title>
        <c:numFmt formatCode="0.0%" sourceLinked="1"/>
        <c:majorTickMark val="out"/>
        <c:minorTickMark val="none"/>
        <c:tickLblPos val="nextTo"/>
        <c:txPr>
          <a:bodyPr/>
          <a:lstStyle/>
          <a:p>
            <a:pPr>
              <a:defRPr sz="1400"/>
            </a:pPr>
            <a:endParaRPr lang="en-US"/>
          </a:p>
        </c:txPr>
        <c:crossAx val="414049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2008</c:v>
                </c:pt>
              </c:strCache>
            </c:strRef>
          </c:tx>
          <c:invertIfNegative val="0"/>
          <c:cat>
            <c:strRef>
              <c:f>Sheet1!$A$2:$A$8</c:f>
              <c:strCache>
                <c:ptCount val="7"/>
                <c:pt idx="0">
                  <c:v>African American</c:v>
                </c:pt>
                <c:pt idx="1">
                  <c:v>Asian</c:v>
                </c:pt>
                <c:pt idx="2">
                  <c:v>Hispanic</c:v>
                </c:pt>
                <c:pt idx="3">
                  <c:v>Multiple</c:v>
                </c:pt>
                <c:pt idx="4">
                  <c:v>Other</c:v>
                </c:pt>
                <c:pt idx="5">
                  <c:v>Unknown</c:v>
                </c:pt>
                <c:pt idx="6">
                  <c:v>White</c:v>
                </c:pt>
              </c:strCache>
            </c:strRef>
          </c:cat>
          <c:val>
            <c:numRef>
              <c:f>Sheet1!$B$2:$B$8</c:f>
              <c:numCache>
                <c:formatCode>##,##0</c:formatCode>
                <c:ptCount val="7"/>
                <c:pt idx="0">
                  <c:v>3002</c:v>
                </c:pt>
                <c:pt idx="1">
                  <c:v>13452</c:v>
                </c:pt>
                <c:pt idx="2">
                  <c:v>9393</c:v>
                </c:pt>
                <c:pt idx="3">
                  <c:v>2605</c:v>
                </c:pt>
                <c:pt idx="4">
                  <c:v>446</c:v>
                </c:pt>
                <c:pt idx="5">
                  <c:v>4518</c:v>
                </c:pt>
                <c:pt idx="6">
                  <c:v>23132</c:v>
                </c:pt>
              </c:numCache>
            </c:numRef>
          </c:val>
        </c:ser>
        <c:ser>
          <c:idx val="1"/>
          <c:order val="1"/>
          <c:tx>
            <c:strRef>
              <c:f>Sheet1!$C$1</c:f>
              <c:strCache>
                <c:ptCount val="1"/>
                <c:pt idx="0">
                  <c:v>2009</c:v>
                </c:pt>
              </c:strCache>
            </c:strRef>
          </c:tx>
          <c:invertIfNegative val="0"/>
          <c:cat>
            <c:strRef>
              <c:f>Sheet1!$A$2:$A$8</c:f>
              <c:strCache>
                <c:ptCount val="7"/>
                <c:pt idx="0">
                  <c:v>African American</c:v>
                </c:pt>
                <c:pt idx="1">
                  <c:v>Asian</c:v>
                </c:pt>
                <c:pt idx="2">
                  <c:v>Hispanic</c:v>
                </c:pt>
                <c:pt idx="3">
                  <c:v>Multiple</c:v>
                </c:pt>
                <c:pt idx="4">
                  <c:v>Other</c:v>
                </c:pt>
                <c:pt idx="5">
                  <c:v>Unknown</c:v>
                </c:pt>
                <c:pt idx="6">
                  <c:v>White</c:v>
                </c:pt>
              </c:strCache>
            </c:strRef>
          </c:cat>
          <c:val>
            <c:numRef>
              <c:f>Sheet1!$C$2:$C$8</c:f>
              <c:numCache>
                <c:formatCode>##,##0</c:formatCode>
                <c:ptCount val="7"/>
                <c:pt idx="0">
                  <c:v>2929</c:v>
                </c:pt>
                <c:pt idx="1">
                  <c:v>13686</c:v>
                </c:pt>
                <c:pt idx="2">
                  <c:v>9434</c:v>
                </c:pt>
                <c:pt idx="3">
                  <c:v>3783</c:v>
                </c:pt>
                <c:pt idx="4">
                  <c:v>385</c:v>
                </c:pt>
                <c:pt idx="5">
                  <c:v>3372</c:v>
                </c:pt>
                <c:pt idx="6">
                  <c:v>23106</c:v>
                </c:pt>
              </c:numCache>
            </c:numRef>
          </c:val>
        </c:ser>
        <c:ser>
          <c:idx val="2"/>
          <c:order val="2"/>
          <c:tx>
            <c:strRef>
              <c:f>Sheet1!$D$1</c:f>
              <c:strCache>
                <c:ptCount val="1"/>
                <c:pt idx="0">
                  <c:v>2010</c:v>
                </c:pt>
              </c:strCache>
            </c:strRef>
          </c:tx>
          <c:invertIfNegative val="0"/>
          <c:cat>
            <c:strRef>
              <c:f>Sheet1!$A$2:$A$8</c:f>
              <c:strCache>
                <c:ptCount val="7"/>
                <c:pt idx="0">
                  <c:v>African American</c:v>
                </c:pt>
                <c:pt idx="1">
                  <c:v>Asian</c:v>
                </c:pt>
                <c:pt idx="2">
                  <c:v>Hispanic</c:v>
                </c:pt>
                <c:pt idx="3">
                  <c:v>Multiple</c:v>
                </c:pt>
                <c:pt idx="4">
                  <c:v>Other</c:v>
                </c:pt>
                <c:pt idx="5">
                  <c:v>Unknown</c:v>
                </c:pt>
                <c:pt idx="6">
                  <c:v>White</c:v>
                </c:pt>
              </c:strCache>
            </c:strRef>
          </c:cat>
          <c:val>
            <c:numRef>
              <c:f>Sheet1!$D$2:$D$8</c:f>
              <c:numCache>
                <c:formatCode>##,##0</c:formatCode>
                <c:ptCount val="7"/>
                <c:pt idx="0">
                  <c:v>2280</c:v>
                </c:pt>
                <c:pt idx="1">
                  <c:v>13627</c:v>
                </c:pt>
                <c:pt idx="2">
                  <c:v>8745</c:v>
                </c:pt>
                <c:pt idx="3">
                  <c:v>4705</c:v>
                </c:pt>
                <c:pt idx="4">
                  <c:v>277</c:v>
                </c:pt>
                <c:pt idx="5">
                  <c:v>2578</c:v>
                </c:pt>
                <c:pt idx="6">
                  <c:v>21036</c:v>
                </c:pt>
              </c:numCache>
            </c:numRef>
          </c:val>
        </c:ser>
        <c:ser>
          <c:idx val="3"/>
          <c:order val="3"/>
          <c:tx>
            <c:strRef>
              <c:f>Sheet1!$E$1</c:f>
              <c:strCache>
                <c:ptCount val="1"/>
                <c:pt idx="0">
                  <c:v>2011</c:v>
                </c:pt>
              </c:strCache>
            </c:strRef>
          </c:tx>
          <c:invertIfNegative val="0"/>
          <c:cat>
            <c:strRef>
              <c:f>Sheet1!$A$2:$A$8</c:f>
              <c:strCache>
                <c:ptCount val="7"/>
                <c:pt idx="0">
                  <c:v>African American</c:v>
                </c:pt>
                <c:pt idx="1">
                  <c:v>Asian</c:v>
                </c:pt>
                <c:pt idx="2">
                  <c:v>Hispanic</c:v>
                </c:pt>
                <c:pt idx="3">
                  <c:v>Multiple</c:v>
                </c:pt>
                <c:pt idx="4">
                  <c:v>Other</c:v>
                </c:pt>
                <c:pt idx="5">
                  <c:v>Unknown</c:v>
                </c:pt>
                <c:pt idx="6">
                  <c:v>White</c:v>
                </c:pt>
              </c:strCache>
            </c:strRef>
          </c:cat>
          <c:val>
            <c:numRef>
              <c:f>Sheet1!$E$2:$E$8</c:f>
              <c:numCache>
                <c:formatCode>##,##0</c:formatCode>
                <c:ptCount val="7"/>
                <c:pt idx="0">
                  <c:v>2253</c:v>
                </c:pt>
                <c:pt idx="1">
                  <c:v>12734</c:v>
                </c:pt>
                <c:pt idx="2">
                  <c:v>8592</c:v>
                </c:pt>
                <c:pt idx="3">
                  <c:v>5123</c:v>
                </c:pt>
                <c:pt idx="4">
                  <c:v>237</c:v>
                </c:pt>
                <c:pt idx="5">
                  <c:v>2979</c:v>
                </c:pt>
                <c:pt idx="6">
                  <c:v>18939</c:v>
                </c:pt>
              </c:numCache>
            </c:numRef>
          </c:val>
        </c:ser>
        <c:ser>
          <c:idx val="4"/>
          <c:order val="4"/>
          <c:tx>
            <c:strRef>
              <c:f>Sheet1!$F$1</c:f>
              <c:strCache>
                <c:ptCount val="1"/>
                <c:pt idx="0">
                  <c:v>2012</c:v>
                </c:pt>
              </c:strCache>
            </c:strRef>
          </c:tx>
          <c:invertIfNegative val="0"/>
          <c:cat>
            <c:strRef>
              <c:f>Sheet1!$A$2:$A$8</c:f>
              <c:strCache>
                <c:ptCount val="7"/>
                <c:pt idx="0">
                  <c:v>African American</c:v>
                </c:pt>
                <c:pt idx="1">
                  <c:v>Asian</c:v>
                </c:pt>
                <c:pt idx="2">
                  <c:v>Hispanic</c:v>
                </c:pt>
                <c:pt idx="3">
                  <c:v>Multiple</c:v>
                </c:pt>
                <c:pt idx="4">
                  <c:v>Other</c:v>
                </c:pt>
                <c:pt idx="5">
                  <c:v>Unknown</c:v>
                </c:pt>
                <c:pt idx="6">
                  <c:v>White</c:v>
                </c:pt>
              </c:strCache>
            </c:strRef>
          </c:cat>
          <c:val>
            <c:numRef>
              <c:f>Sheet1!$F$2:$F$8</c:f>
              <c:numCache>
                <c:formatCode>##,##0</c:formatCode>
                <c:ptCount val="7"/>
                <c:pt idx="0">
                  <c:v>1922</c:v>
                </c:pt>
                <c:pt idx="1">
                  <c:v>11361</c:v>
                </c:pt>
                <c:pt idx="2">
                  <c:v>8162</c:v>
                </c:pt>
                <c:pt idx="3">
                  <c:v>5113</c:v>
                </c:pt>
                <c:pt idx="4">
                  <c:v>201</c:v>
                </c:pt>
                <c:pt idx="5">
                  <c:v>3558</c:v>
                </c:pt>
                <c:pt idx="6">
                  <c:v>15960</c:v>
                </c:pt>
              </c:numCache>
            </c:numRef>
          </c:val>
        </c:ser>
        <c:dLbls>
          <c:showLegendKey val="0"/>
          <c:showVal val="0"/>
          <c:showCatName val="0"/>
          <c:showSerName val="0"/>
          <c:showPercent val="0"/>
          <c:showBubbleSize val="0"/>
        </c:dLbls>
        <c:gapWidth val="150"/>
        <c:axId val="37935104"/>
        <c:axId val="34463744"/>
      </c:barChart>
      <c:catAx>
        <c:axId val="37935104"/>
        <c:scaling>
          <c:orientation val="minMax"/>
        </c:scaling>
        <c:delete val="0"/>
        <c:axPos val="b"/>
        <c:majorTickMark val="out"/>
        <c:minorTickMark val="none"/>
        <c:tickLblPos val="nextTo"/>
        <c:txPr>
          <a:bodyPr/>
          <a:lstStyle/>
          <a:p>
            <a:pPr>
              <a:defRPr sz="1200"/>
            </a:pPr>
            <a:endParaRPr lang="en-US"/>
          </a:p>
        </c:txPr>
        <c:crossAx val="34463744"/>
        <c:crosses val="autoZero"/>
        <c:auto val="1"/>
        <c:lblAlgn val="ctr"/>
        <c:lblOffset val="100"/>
        <c:noMultiLvlLbl val="0"/>
      </c:catAx>
      <c:valAx>
        <c:axId val="34463744"/>
        <c:scaling>
          <c:orientation val="minMax"/>
        </c:scaling>
        <c:delete val="0"/>
        <c:axPos val="l"/>
        <c:majorGridlines>
          <c:spPr>
            <a:ln>
              <a:solidFill>
                <a:schemeClr val="bg1">
                  <a:lumMod val="85000"/>
                </a:schemeClr>
              </a:solidFill>
            </a:ln>
          </c:spPr>
        </c:majorGridlines>
        <c:title>
          <c:tx>
            <c:rich>
              <a:bodyPr rot="-5400000" vert="horz"/>
              <a:lstStyle/>
              <a:p>
                <a:pPr>
                  <a:defRPr/>
                </a:pPr>
                <a:r>
                  <a:rPr lang="en-US" sz="1400" b="0" dirty="0" smtClean="0"/>
                  <a:t>Fall Student Headcount</a:t>
                </a:r>
                <a:endParaRPr lang="en-US" sz="1400" b="0" dirty="0"/>
              </a:p>
            </c:rich>
          </c:tx>
          <c:layout>
            <c:manualLayout>
              <c:xMode val="edge"/>
              <c:yMode val="edge"/>
              <c:x val="9.2592592592592587E-3"/>
              <c:y val="0.22757675844210748"/>
            </c:manualLayout>
          </c:layout>
          <c:overlay val="0"/>
        </c:title>
        <c:numFmt formatCode="##,##0" sourceLinked="1"/>
        <c:majorTickMark val="out"/>
        <c:minorTickMark val="none"/>
        <c:tickLblPos val="nextTo"/>
        <c:txPr>
          <a:bodyPr/>
          <a:lstStyle/>
          <a:p>
            <a:pPr>
              <a:defRPr sz="1600"/>
            </a:pPr>
            <a:endParaRPr lang="en-US"/>
          </a:p>
        </c:txPr>
        <c:crossAx val="37935104"/>
        <c:crosses val="autoZero"/>
        <c:crossBetween val="between"/>
      </c:valAx>
      <c:dTable>
        <c:showHorzBorder val="1"/>
        <c:showVertBorder val="1"/>
        <c:showOutline val="1"/>
        <c:showKeys val="0"/>
        <c:txPr>
          <a:bodyPr/>
          <a:lstStyle/>
          <a:p>
            <a:pPr rtl="0">
              <a:defRPr sz="1200"/>
            </a:pPr>
            <a:endParaRPr lang="en-US"/>
          </a:p>
        </c:txPr>
      </c:dTable>
    </c:plotArea>
    <c:legend>
      <c:legendPos val="r"/>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2002</c:v>
                </c:pt>
              </c:strCache>
            </c:strRef>
          </c:tx>
          <c:invertIfNegative val="0"/>
          <c:cat>
            <c:strRef>
              <c:f>Sheet1!$A$2:$A$5</c:f>
              <c:strCache>
                <c:ptCount val="4"/>
                <c:pt idx="0">
                  <c:v>Coastline</c:v>
                </c:pt>
                <c:pt idx="1">
                  <c:v>Golden West</c:v>
                </c:pt>
                <c:pt idx="2">
                  <c:v>Orange Coast</c:v>
                </c:pt>
                <c:pt idx="3">
                  <c:v>Statewide</c:v>
                </c:pt>
              </c:strCache>
            </c:strRef>
          </c:cat>
          <c:val>
            <c:numRef>
              <c:f>Sheet1!$B$2:$B$5</c:f>
              <c:numCache>
                <c:formatCode>0%</c:formatCode>
                <c:ptCount val="4"/>
                <c:pt idx="0">
                  <c:v>0.47</c:v>
                </c:pt>
                <c:pt idx="1">
                  <c:v>0.623</c:v>
                </c:pt>
                <c:pt idx="2">
                  <c:v>0.754</c:v>
                </c:pt>
                <c:pt idx="3">
                  <c:v>0.63600000000000001</c:v>
                </c:pt>
              </c:numCache>
            </c:numRef>
          </c:val>
        </c:ser>
        <c:ser>
          <c:idx val="1"/>
          <c:order val="1"/>
          <c:tx>
            <c:strRef>
              <c:f>Sheet1!$C$1</c:f>
              <c:strCache>
                <c:ptCount val="1"/>
                <c:pt idx="0">
                  <c:v>2003</c:v>
                </c:pt>
              </c:strCache>
            </c:strRef>
          </c:tx>
          <c:invertIfNegative val="0"/>
          <c:cat>
            <c:strRef>
              <c:f>Sheet1!$A$2:$A$5</c:f>
              <c:strCache>
                <c:ptCount val="4"/>
                <c:pt idx="0">
                  <c:v>Coastline</c:v>
                </c:pt>
                <c:pt idx="1">
                  <c:v>Golden West</c:v>
                </c:pt>
                <c:pt idx="2">
                  <c:v>Orange Coast</c:v>
                </c:pt>
                <c:pt idx="3">
                  <c:v>Statewide</c:v>
                </c:pt>
              </c:strCache>
            </c:strRef>
          </c:cat>
          <c:val>
            <c:numRef>
              <c:f>Sheet1!$C$2:$C$5</c:f>
              <c:numCache>
                <c:formatCode>0%</c:formatCode>
                <c:ptCount val="4"/>
                <c:pt idx="0">
                  <c:v>0.54600000000000004</c:v>
                </c:pt>
                <c:pt idx="1">
                  <c:v>0.76700000000000002</c:v>
                </c:pt>
                <c:pt idx="2">
                  <c:v>0.81299999999999994</c:v>
                </c:pt>
                <c:pt idx="3">
                  <c:v>0.67800000000000005</c:v>
                </c:pt>
              </c:numCache>
            </c:numRef>
          </c:val>
        </c:ser>
        <c:ser>
          <c:idx val="2"/>
          <c:order val="2"/>
          <c:tx>
            <c:strRef>
              <c:f>Sheet1!$D$1</c:f>
              <c:strCache>
                <c:ptCount val="1"/>
                <c:pt idx="0">
                  <c:v>2004</c:v>
                </c:pt>
              </c:strCache>
            </c:strRef>
          </c:tx>
          <c:invertIfNegative val="0"/>
          <c:cat>
            <c:strRef>
              <c:f>Sheet1!$A$2:$A$5</c:f>
              <c:strCache>
                <c:ptCount val="4"/>
                <c:pt idx="0">
                  <c:v>Coastline</c:v>
                </c:pt>
                <c:pt idx="1">
                  <c:v>Golden West</c:v>
                </c:pt>
                <c:pt idx="2">
                  <c:v>Orange Coast</c:v>
                </c:pt>
                <c:pt idx="3">
                  <c:v>Statewide</c:v>
                </c:pt>
              </c:strCache>
            </c:strRef>
          </c:cat>
          <c:val>
            <c:numRef>
              <c:f>Sheet1!$D$2:$D$5</c:f>
              <c:numCache>
                <c:formatCode>0%</c:formatCode>
                <c:ptCount val="4"/>
                <c:pt idx="0">
                  <c:v>0.53900000000000003</c:v>
                </c:pt>
                <c:pt idx="1">
                  <c:v>0.72599999999999998</c:v>
                </c:pt>
                <c:pt idx="2">
                  <c:v>0.79400000000000004</c:v>
                </c:pt>
                <c:pt idx="3">
                  <c:v>0.66500000000000004</c:v>
                </c:pt>
              </c:numCache>
            </c:numRef>
          </c:val>
        </c:ser>
        <c:ser>
          <c:idx val="3"/>
          <c:order val="3"/>
          <c:tx>
            <c:strRef>
              <c:f>Sheet1!$E$1</c:f>
              <c:strCache>
                <c:ptCount val="1"/>
                <c:pt idx="0">
                  <c:v>2005</c:v>
                </c:pt>
              </c:strCache>
            </c:strRef>
          </c:tx>
          <c:invertIfNegative val="0"/>
          <c:cat>
            <c:strRef>
              <c:f>Sheet1!$A$2:$A$5</c:f>
              <c:strCache>
                <c:ptCount val="4"/>
                <c:pt idx="0">
                  <c:v>Coastline</c:v>
                </c:pt>
                <c:pt idx="1">
                  <c:v>Golden West</c:v>
                </c:pt>
                <c:pt idx="2">
                  <c:v>Orange Coast</c:v>
                </c:pt>
                <c:pt idx="3">
                  <c:v>Statewide</c:v>
                </c:pt>
              </c:strCache>
            </c:strRef>
          </c:cat>
          <c:val>
            <c:numRef>
              <c:f>Sheet1!$E$2:$E$5</c:f>
              <c:numCache>
                <c:formatCode>0%</c:formatCode>
                <c:ptCount val="4"/>
                <c:pt idx="0">
                  <c:v>0.54200000000000004</c:v>
                </c:pt>
                <c:pt idx="1">
                  <c:v>0.73599999999999999</c:v>
                </c:pt>
                <c:pt idx="2">
                  <c:v>0.79500000000000004</c:v>
                </c:pt>
                <c:pt idx="3">
                  <c:v>0.66</c:v>
                </c:pt>
              </c:numCache>
            </c:numRef>
          </c:val>
        </c:ser>
        <c:ser>
          <c:idx val="4"/>
          <c:order val="4"/>
          <c:tx>
            <c:strRef>
              <c:f>Sheet1!$F$1</c:f>
              <c:strCache>
                <c:ptCount val="1"/>
                <c:pt idx="0">
                  <c:v>2006</c:v>
                </c:pt>
              </c:strCache>
            </c:strRef>
          </c:tx>
          <c:invertIfNegative val="0"/>
          <c:cat>
            <c:strRef>
              <c:f>Sheet1!$A$2:$A$5</c:f>
              <c:strCache>
                <c:ptCount val="4"/>
                <c:pt idx="0">
                  <c:v>Coastline</c:v>
                </c:pt>
                <c:pt idx="1">
                  <c:v>Golden West</c:v>
                </c:pt>
                <c:pt idx="2">
                  <c:v>Orange Coast</c:v>
                </c:pt>
                <c:pt idx="3">
                  <c:v>Statewide</c:v>
                </c:pt>
              </c:strCache>
            </c:strRef>
          </c:cat>
          <c:val>
            <c:numRef>
              <c:f>Sheet1!$F$2:$F$5</c:f>
              <c:numCache>
                <c:formatCode>0%</c:formatCode>
                <c:ptCount val="4"/>
                <c:pt idx="0">
                  <c:v>0.55800000000000005</c:v>
                </c:pt>
                <c:pt idx="1">
                  <c:v>0.75700000000000001</c:v>
                </c:pt>
                <c:pt idx="2">
                  <c:v>0.79100000000000004</c:v>
                </c:pt>
                <c:pt idx="3">
                  <c:v>0.65800000000000003</c:v>
                </c:pt>
              </c:numCache>
            </c:numRef>
          </c:val>
        </c:ser>
        <c:dLbls>
          <c:dLblPos val="outEnd"/>
          <c:showLegendKey val="0"/>
          <c:showVal val="1"/>
          <c:showCatName val="0"/>
          <c:showSerName val="0"/>
          <c:showPercent val="0"/>
          <c:showBubbleSize val="0"/>
        </c:dLbls>
        <c:gapWidth val="150"/>
        <c:axId val="33216000"/>
        <c:axId val="31458432"/>
      </c:barChart>
      <c:catAx>
        <c:axId val="33216000"/>
        <c:scaling>
          <c:orientation val="minMax"/>
        </c:scaling>
        <c:delete val="0"/>
        <c:axPos val="b"/>
        <c:majorTickMark val="out"/>
        <c:minorTickMark val="none"/>
        <c:tickLblPos val="nextTo"/>
        <c:txPr>
          <a:bodyPr/>
          <a:lstStyle/>
          <a:p>
            <a:pPr>
              <a:defRPr sz="1800"/>
            </a:pPr>
            <a:endParaRPr lang="en-US"/>
          </a:p>
        </c:txPr>
        <c:crossAx val="31458432"/>
        <c:crosses val="autoZero"/>
        <c:auto val="1"/>
        <c:lblAlgn val="ctr"/>
        <c:lblOffset val="100"/>
        <c:noMultiLvlLbl val="0"/>
      </c:catAx>
      <c:valAx>
        <c:axId val="31458432"/>
        <c:scaling>
          <c:orientation val="minMax"/>
        </c:scaling>
        <c:delete val="0"/>
        <c:axPos val="l"/>
        <c:majorGridlines>
          <c:spPr>
            <a:ln>
              <a:solidFill>
                <a:schemeClr val="bg1">
                  <a:lumMod val="85000"/>
                </a:schemeClr>
              </a:solidFill>
            </a:ln>
          </c:spPr>
        </c:majorGridlines>
        <c:title>
          <c:tx>
            <c:rich>
              <a:bodyPr rot="-5400000" vert="horz"/>
              <a:lstStyle/>
              <a:p>
                <a:pPr>
                  <a:defRPr/>
                </a:pPr>
                <a:r>
                  <a:rPr lang="en-US" dirty="0" smtClean="0"/>
                  <a:t>% of First-time students</a:t>
                </a:r>
                <a:r>
                  <a:rPr lang="en-US" baseline="0" dirty="0" smtClean="0"/>
                  <a:t> Who Persist Fall to Fall</a:t>
                </a:r>
                <a:endParaRPr lang="en-US" dirty="0"/>
              </a:p>
            </c:rich>
          </c:tx>
          <c:layout/>
          <c:overlay val="0"/>
        </c:title>
        <c:numFmt formatCode="0%" sourceLinked="1"/>
        <c:majorTickMark val="out"/>
        <c:minorTickMark val="none"/>
        <c:tickLblPos val="nextTo"/>
        <c:crossAx val="33216000"/>
        <c:crosses val="autoZero"/>
        <c:crossBetween val="between"/>
      </c:valAx>
    </c:plotArea>
    <c:legend>
      <c:legendPos val="r"/>
      <c:layout/>
      <c:overlay val="0"/>
    </c:legend>
    <c:plotVisOnly val="1"/>
    <c:dispBlanksAs val="gap"/>
    <c:showDLblsOverMax val="0"/>
  </c:chart>
  <c:spPr>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2982975751884222E-2"/>
          <c:y val="5.6926162531570339E-2"/>
          <c:w val="0.83404380071757089"/>
          <c:h val="0.81759693953350165"/>
        </c:manualLayout>
      </c:layout>
      <c:barChart>
        <c:barDir val="col"/>
        <c:grouping val="clustered"/>
        <c:varyColors val="0"/>
        <c:ser>
          <c:idx val="0"/>
          <c:order val="0"/>
          <c:tx>
            <c:strRef>
              <c:f>Sheet1!$B$1</c:f>
              <c:strCache>
                <c:ptCount val="1"/>
                <c:pt idx="0">
                  <c:v>2002</c:v>
                </c:pt>
              </c:strCache>
            </c:strRef>
          </c:tx>
          <c:invertIfNegative val="0"/>
          <c:cat>
            <c:strRef>
              <c:f>Sheet1!$A$2:$A$5</c:f>
              <c:strCache>
                <c:ptCount val="4"/>
                <c:pt idx="0">
                  <c:v>Coastline</c:v>
                </c:pt>
                <c:pt idx="1">
                  <c:v>Golden West</c:v>
                </c:pt>
                <c:pt idx="2">
                  <c:v>Orange Coast</c:v>
                </c:pt>
                <c:pt idx="3">
                  <c:v>Statewide</c:v>
                </c:pt>
              </c:strCache>
            </c:strRef>
          </c:cat>
          <c:val>
            <c:numRef>
              <c:f>Sheet1!$B$2:$B$5</c:f>
              <c:numCache>
                <c:formatCode>0%</c:formatCode>
                <c:ptCount val="4"/>
                <c:pt idx="0">
                  <c:v>0.47</c:v>
                </c:pt>
                <c:pt idx="1">
                  <c:v>0.69799999999999995</c:v>
                </c:pt>
                <c:pt idx="2">
                  <c:v>0.73399999999999999</c:v>
                </c:pt>
                <c:pt idx="3">
                  <c:v>0.63600000000000001</c:v>
                </c:pt>
              </c:numCache>
            </c:numRef>
          </c:val>
        </c:ser>
        <c:ser>
          <c:idx val="1"/>
          <c:order val="1"/>
          <c:tx>
            <c:strRef>
              <c:f>Sheet1!$C$1</c:f>
              <c:strCache>
                <c:ptCount val="1"/>
                <c:pt idx="0">
                  <c:v>2003</c:v>
                </c:pt>
              </c:strCache>
            </c:strRef>
          </c:tx>
          <c:invertIfNegative val="0"/>
          <c:cat>
            <c:strRef>
              <c:f>Sheet1!$A$2:$A$5</c:f>
              <c:strCache>
                <c:ptCount val="4"/>
                <c:pt idx="0">
                  <c:v>Coastline</c:v>
                </c:pt>
                <c:pt idx="1">
                  <c:v>Golden West</c:v>
                </c:pt>
                <c:pt idx="2">
                  <c:v>Orange Coast</c:v>
                </c:pt>
                <c:pt idx="3">
                  <c:v>Statewide</c:v>
                </c:pt>
              </c:strCache>
            </c:strRef>
          </c:cat>
          <c:val>
            <c:numRef>
              <c:f>Sheet1!$C$2:$C$5</c:f>
              <c:numCache>
                <c:formatCode>0%</c:formatCode>
                <c:ptCount val="4"/>
                <c:pt idx="0">
                  <c:v>0.54600000000000004</c:v>
                </c:pt>
                <c:pt idx="1">
                  <c:v>0.70399999999999996</c:v>
                </c:pt>
                <c:pt idx="2">
                  <c:v>0.754</c:v>
                </c:pt>
                <c:pt idx="3">
                  <c:v>0.65100000000000002</c:v>
                </c:pt>
              </c:numCache>
            </c:numRef>
          </c:val>
        </c:ser>
        <c:ser>
          <c:idx val="2"/>
          <c:order val="2"/>
          <c:tx>
            <c:strRef>
              <c:f>Sheet1!$D$1</c:f>
              <c:strCache>
                <c:ptCount val="1"/>
                <c:pt idx="0">
                  <c:v>2004</c:v>
                </c:pt>
              </c:strCache>
            </c:strRef>
          </c:tx>
          <c:invertIfNegative val="0"/>
          <c:cat>
            <c:strRef>
              <c:f>Sheet1!$A$2:$A$5</c:f>
              <c:strCache>
                <c:ptCount val="4"/>
                <c:pt idx="0">
                  <c:v>Coastline</c:v>
                </c:pt>
                <c:pt idx="1">
                  <c:v>Golden West</c:v>
                </c:pt>
                <c:pt idx="2">
                  <c:v>Orange Coast</c:v>
                </c:pt>
                <c:pt idx="3">
                  <c:v>Statewide</c:v>
                </c:pt>
              </c:strCache>
            </c:strRef>
          </c:cat>
          <c:val>
            <c:numRef>
              <c:f>Sheet1!$D$2:$D$5</c:f>
              <c:numCache>
                <c:formatCode>0%</c:formatCode>
                <c:ptCount val="4"/>
                <c:pt idx="0">
                  <c:v>0.53900000000000003</c:v>
                </c:pt>
                <c:pt idx="1">
                  <c:v>0.72099999999999997</c:v>
                </c:pt>
                <c:pt idx="2">
                  <c:v>0.751</c:v>
                </c:pt>
                <c:pt idx="3">
                  <c:v>0.65</c:v>
                </c:pt>
              </c:numCache>
            </c:numRef>
          </c:val>
        </c:ser>
        <c:ser>
          <c:idx val="3"/>
          <c:order val="3"/>
          <c:tx>
            <c:strRef>
              <c:f>Sheet1!$E$1</c:f>
              <c:strCache>
                <c:ptCount val="1"/>
                <c:pt idx="0">
                  <c:v>2005</c:v>
                </c:pt>
              </c:strCache>
            </c:strRef>
          </c:tx>
          <c:invertIfNegative val="0"/>
          <c:cat>
            <c:strRef>
              <c:f>Sheet1!$A$2:$A$5</c:f>
              <c:strCache>
                <c:ptCount val="4"/>
                <c:pt idx="0">
                  <c:v>Coastline</c:v>
                </c:pt>
                <c:pt idx="1">
                  <c:v>Golden West</c:v>
                </c:pt>
                <c:pt idx="2">
                  <c:v>Orange Coast</c:v>
                </c:pt>
                <c:pt idx="3">
                  <c:v>Statewide</c:v>
                </c:pt>
              </c:strCache>
            </c:strRef>
          </c:cat>
          <c:val>
            <c:numRef>
              <c:f>Sheet1!$E$2:$E$5</c:f>
              <c:numCache>
                <c:formatCode>0%</c:formatCode>
                <c:ptCount val="4"/>
                <c:pt idx="0">
                  <c:v>0.54200000000000004</c:v>
                </c:pt>
                <c:pt idx="1">
                  <c:v>0.72699999999999998</c:v>
                </c:pt>
                <c:pt idx="2">
                  <c:v>0.76500000000000001</c:v>
                </c:pt>
                <c:pt idx="3">
                  <c:v>0.66</c:v>
                </c:pt>
              </c:numCache>
            </c:numRef>
          </c:val>
        </c:ser>
        <c:ser>
          <c:idx val="4"/>
          <c:order val="4"/>
          <c:tx>
            <c:strRef>
              <c:f>Sheet1!$F$1</c:f>
              <c:strCache>
                <c:ptCount val="1"/>
                <c:pt idx="0">
                  <c:v>2006</c:v>
                </c:pt>
              </c:strCache>
            </c:strRef>
          </c:tx>
          <c:invertIfNegative val="0"/>
          <c:cat>
            <c:strRef>
              <c:f>Sheet1!$A$2:$A$5</c:f>
              <c:strCache>
                <c:ptCount val="4"/>
                <c:pt idx="0">
                  <c:v>Coastline</c:v>
                </c:pt>
                <c:pt idx="1">
                  <c:v>Golden West</c:v>
                </c:pt>
                <c:pt idx="2">
                  <c:v>Orange Coast</c:v>
                </c:pt>
                <c:pt idx="3">
                  <c:v>Statewide</c:v>
                </c:pt>
              </c:strCache>
            </c:strRef>
          </c:cat>
          <c:val>
            <c:numRef>
              <c:f>Sheet1!$F$2:$F$5</c:f>
              <c:numCache>
                <c:formatCode>0%</c:formatCode>
                <c:ptCount val="4"/>
                <c:pt idx="0">
                  <c:v>0.55800000000000005</c:v>
                </c:pt>
                <c:pt idx="1">
                  <c:v>0.72199999999999998</c:v>
                </c:pt>
                <c:pt idx="2">
                  <c:v>0.755</c:v>
                </c:pt>
                <c:pt idx="3">
                  <c:v>0.66400000000000003</c:v>
                </c:pt>
              </c:numCache>
            </c:numRef>
          </c:val>
        </c:ser>
        <c:dLbls>
          <c:dLblPos val="outEnd"/>
          <c:showLegendKey val="0"/>
          <c:showVal val="1"/>
          <c:showCatName val="0"/>
          <c:showSerName val="0"/>
          <c:showPercent val="0"/>
          <c:showBubbleSize val="0"/>
        </c:dLbls>
        <c:gapWidth val="150"/>
        <c:axId val="34203136"/>
        <c:axId val="31457856"/>
      </c:barChart>
      <c:catAx>
        <c:axId val="34203136"/>
        <c:scaling>
          <c:orientation val="minMax"/>
        </c:scaling>
        <c:delete val="0"/>
        <c:axPos val="b"/>
        <c:majorTickMark val="out"/>
        <c:minorTickMark val="none"/>
        <c:tickLblPos val="nextTo"/>
        <c:txPr>
          <a:bodyPr/>
          <a:lstStyle/>
          <a:p>
            <a:pPr>
              <a:defRPr sz="1800"/>
            </a:pPr>
            <a:endParaRPr lang="en-US"/>
          </a:p>
        </c:txPr>
        <c:crossAx val="31457856"/>
        <c:crosses val="autoZero"/>
        <c:auto val="1"/>
        <c:lblAlgn val="ctr"/>
        <c:lblOffset val="100"/>
        <c:noMultiLvlLbl val="0"/>
      </c:catAx>
      <c:valAx>
        <c:axId val="31457856"/>
        <c:scaling>
          <c:orientation val="minMax"/>
        </c:scaling>
        <c:delete val="0"/>
        <c:axPos val="l"/>
        <c:majorGridlines>
          <c:spPr>
            <a:ln>
              <a:solidFill>
                <a:schemeClr val="bg1">
                  <a:lumMod val="85000"/>
                </a:schemeClr>
              </a:solidFill>
            </a:ln>
          </c:spPr>
        </c:majorGridlines>
        <c:title>
          <c:tx>
            <c:rich>
              <a:bodyPr rot="-5400000" vert="horz"/>
              <a:lstStyle/>
              <a:p>
                <a:pPr>
                  <a:defRPr/>
                </a:pPr>
                <a:r>
                  <a:rPr lang="en-US" dirty="0" smtClean="0"/>
                  <a:t>%</a:t>
                </a:r>
                <a:r>
                  <a:rPr lang="en-US" baseline="0" dirty="0" smtClean="0"/>
                  <a:t> of First-time Students Who Complete 30 Units</a:t>
                </a:r>
                <a:endParaRPr lang="en-US" dirty="0"/>
              </a:p>
            </c:rich>
          </c:tx>
          <c:layout>
            <c:manualLayout>
              <c:xMode val="edge"/>
              <c:yMode val="edge"/>
              <c:x val="9.2592592592592587E-3"/>
              <c:y val="0.15331897192096272"/>
            </c:manualLayout>
          </c:layout>
          <c:overlay val="0"/>
        </c:title>
        <c:numFmt formatCode="0%" sourceLinked="1"/>
        <c:majorTickMark val="out"/>
        <c:minorTickMark val="none"/>
        <c:tickLblPos val="nextTo"/>
        <c:crossAx val="34203136"/>
        <c:crosses val="autoZero"/>
        <c:crossBetween val="between"/>
      </c:valAx>
    </c:plotArea>
    <c:legend>
      <c:legendPos val="r"/>
      <c:layout/>
      <c:overlay val="0"/>
    </c:legend>
    <c:plotVisOnly val="1"/>
    <c:dispBlanksAs val="gap"/>
    <c:showDLblsOverMax val="0"/>
  </c:chart>
  <c:spPr>
    <a:ln>
      <a:no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3276215473065866E-2"/>
          <c:y val="2.1979484707268734E-2"/>
          <c:w val="0.83282358802371925"/>
          <c:h val="0.8841212396527357"/>
        </c:manualLayout>
      </c:layout>
      <c:barChart>
        <c:barDir val="col"/>
        <c:grouping val="clustered"/>
        <c:varyColors val="0"/>
        <c:ser>
          <c:idx val="0"/>
          <c:order val="0"/>
          <c:tx>
            <c:strRef>
              <c:f>Sheet1!$B$1</c:f>
              <c:strCache>
                <c:ptCount val="1"/>
                <c:pt idx="0">
                  <c:v>2002</c:v>
                </c:pt>
              </c:strCache>
            </c:strRef>
          </c:tx>
          <c:invertIfNegative val="0"/>
          <c:cat>
            <c:strRef>
              <c:f>Sheet1!$A$2:$A$5</c:f>
              <c:strCache>
                <c:ptCount val="4"/>
                <c:pt idx="0">
                  <c:v>Coastline</c:v>
                </c:pt>
                <c:pt idx="1">
                  <c:v>Golden West</c:v>
                </c:pt>
                <c:pt idx="2">
                  <c:v>Orange Coast</c:v>
                </c:pt>
                <c:pt idx="3">
                  <c:v>Statewide</c:v>
                </c:pt>
              </c:strCache>
            </c:strRef>
          </c:cat>
          <c:val>
            <c:numRef>
              <c:f>Sheet1!$B$2:$B$5</c:f>
              <c:numCache>
                <c:formatCode>0%</c:formatCode>
                <c:ptCount val="4"/>
                <c:pt idx="0">
                  <c:v>0.64200000000000002</c:v>
                </c:pt>
                <c:pt idx="1">
                  <c:v>0.55800000000000005</c:v>
                </c:pt>
                <c:pt idx="2">
                  <c:v>0.61699999999999999</c:v>
                </c:pt>
                <c:pt idx="3">
                  <c:v>0.52300000000000002</c:v>
                </c:pt>
              </c:numCache>
            </c:numRef>
          </c:val>
        </c:ser>
        <c:ser>
          <c:idx val="1"/>
          <c:order val="1"/>
          <c:tx>
            <c:strRef>
              <c:f>Sheet1!$C$1</c:f>
              <c:strCache>
                <c:ptCount val="1"/>
                <c:pt idx="0">
                  <c:v>2003</c:v>
                </c:pt>
              </c:strCache>
            </c:strRef>
          </c:tx>
          <c:invertIfNegative val="0"/>
          <c:cat>
            <c:strRef>
              <c:f>Sheet1!$A$2:$A$5</c:f>
              <c:strCache>
                <c:ptCount val="4"/>
                <c:pt idx="0">
                  <c:v>Coastline</c:v>
                </c:pt>
                <c:pt idx="1">
                  <c:v>Golden West</c:v>
                </c:pt>
                <c:pt idx="2">
                  <c:v>Orange Coast</c:v>
                </c:pt>
                <c:pt idx="3">
                  <c:v>Statewide</c:v>
                </c:pt>
              </c:strCache>
            </c:strRef>
          </c:cat>
          <c:val>
            <c:numRef>
              <c:f>Sheet1!$C$2:$C$5</c:f>
              <c:numCache>
                <c:formatCode>0%</c:formatCode>
                <c:ptCount val="4"/>
                <c:pt idx="0">
                  <c:v>0.67400000000000004</c:v>
                </c:pt>
                <c:pt idx="1">
                  <c:v>0.54400000000000004</c:v>
                </c:pt>
                <c:pt idx="2">
                  <c:v>0.61799999999999999</c:v>
                </c:pt>
                <c:pt idx="3">
                  <c:v>0.51300000000000001</c:v>
                </c:pt>
              </c:numCache>
            </c:numRef>
          </c:val>
        </c:ser>
        <c:ser>
          <c:idx val="2"/>
          <c:order val="2"/>
          <c:tx>
            <c:strRef>
              <c:f>Sheet1!$D$1</c:f>
              <c:strCache>
                <c:ptCount val="1"/>
                <c:pt idx="0">
                  <c:v>2004</c:v>
                </c:pt>
              </c:strCache>
            </c:strRef>
          </c:tx>
          <c:invertIfNegative val="0"/>
          <c:cat>
            <c:strRef>
              <c:f>Sheet1!$A$2:$A$5</c:f>
              <c:strCache>
                <c:ptCount val="4"/>
                <c:pt idx="0">
                  <c:v>Coastline</c:v>
                </c:pt>
                <c:pt idx="1">
                  <c:v>Golden West</c:v>
                </c:pt>
                <c:pt idx="2">
                  <c:v>Orange Coast</c:v>
                </c:pt>
                <c:pt idx="3">
                  <c:v>Statewide</c:v>
                </c:pt>
              </c:strCache>
            </c:strRef>
          </c:cat>
          <c:val>
            <c:numRef>
              <c:f>Sheet1!$D$2:$D$5</c:f>
              <c:numCache>
                <c:formatCode>0%</c:formatCode>
                <c:ptCount val="4"/>
                <c:pt idx="0">
                  <c:v>0.56299999999999994</c:v>
                </c:pt>
                <c:pt idx="1">
                  <c:v>0.56799999999999995</c:v>
                </c:pt>
                <c:pt idx="2">
                  <c:v>0.624</c:v>
                </c:pt>
                <c:pt idx="3">
                  <c:v>0.51300000000000001</c:v>
                </c:pt>
              </c:numCache>
            </c:numRef>
          </c:val>
        </c:ser>
        <c:ser>
          <c:idx val="3"/>
          <c:order val="3"/>
          <c:tx>
            <c:strRef>
              <c:f>Sheet1!$E$1</c:f>
              <c:strCache>
                <c:ptCount val="1"/>
                <c:pt idx="0">
                  <c:v>2005</c:v>
                </c:pt>
              </c:strCache>
            </c:strRef>
          </c:tx>
          <c:invertIfNegative val="0"/>
          <c:cat>
            <c:strRef>
              <c:f>Sheet1!$A$2:$A$5</c:f>
              <c:strCache>
                <c:ptCount val="4"/>
                <c:pt idx="0">
                  <c:v>Coastline</c:v>
                </c:pt>
                <c:pt idx="1">
                  <c:v>Golden West</c:v>
                </c:pt>
                <c:pt idx="2">
                  <c:v>Orange Coast</c:v>
                </c:pt>
                <c:pt idx="3">
                  <c:v>Statewide</c:v>
                </c:pt>
              </c:strCache>
            </c:strRef>
          </c:cat>
          <c:val>
            <c:numRef>
              <c:f>Sheet1!$E$2:$E$5</c:f>
              <c:numCache>
                <c:formatCode>0%</c:formatCode>
                <c:ptCount val="4"/>
                <c:pt idx="0">
                  <c:v>0.55400000000000005</c:v>
                </c:pt>
                <c:pt idx="1">
                  <c:v>0.56299999999999994</c:v>
                </c:pt>
                <c:pt idx="2">
                  <c:v>0.629</c:v>
                </c:pt>
                <c:pt idx="3">
                  <c:v>0.50800000000000001</c:v>
                </c:pt>
              </c:numCache>
            </c:numRef>
          </c:val>
        </c:ser>
        <c:ser>
          <c:idx val="4"/>
          <c:order val="4"/>
          <c:tx>
            <c:strRef>
              <c:f>Sheet1!$F$1</c:f>
              <c:strCache>
                <c:ptCount val="1"/>
                <c:pt idx="0">
                  <c:v>2006</c:v>
                </c:pt>
              </c:strCache>
            </c:strRef>
          </c:tx>
          <c:invertIfNegative val="0"/>
          <c:cat>
            <c:strRef>
              <c:f>Sheet1!$A$2:$A$5</c:f>
              <c:strCache>
                <c:ptCount val="4"/>
                <c:pt idx="0">
                  <c:v>Coastline</c:v>
                </c:pt>
                <c:pt idx="1">
                  <c:v>Golden West</c:v>
                </c:pt>
                <c:pt idx="2">
                  <c:v>Orange Coast</c:v>
                </c:pt>
                <c:pt idx="3">
                  <c:v>Statewide</c:v>
                </c:pt>
              </c:strCache>
            </c:strRef>
          </c:cat>
          <c:val>
            <c:numRef>
              <c:f>Sheet1!$F$2:$F$5</c:f>
              <c:numCache>
                <c:formatCode>0%</c:formatCode>
                <c:ptCount val="4"/>
                <c:pt idx="0">
                  <c:v>0.51100000000000001</c:v>
                </c:pt>
                <c:pt idx="1">
                  <c:v>0.51500000000000001</c:v>
                </c:pt>
                <c:pt idx="2">
                  <c:v>0.59</c:v>
                </c:pt>
                <c:pt idx="3">
                  <c:v>0.49199999999999999</c:v>
                </c:pt>
              </c:numCache>
            </c:numRef>
          </c:val>
        </c:ser>
        <c:dLbls>
          <c:dLblPos val="outEnd"/>
          <c:showLegendKey val="0"/>
          <c:showVal val="1"/>
          <c:showCatName val="0"/>
          <c:showSerName val="0"/>
          <c:showPercent val="0"/>
          <c:showBubbleSize val="0"/>
        </c:dLbls>
        <c:gapWidth val="150"/>
        <c:axId val="34240000"/>
        <c:axId val="31464192"/>
      </c:barChart>
      <c:catAx>
        <c:axId val="34240000"/>
        <c:scaling>
          <c:orientation val="minMax"/>
        </c:scaling>
        <c:delete val="0"/>
        <c:axPos val="b"/>
        <c:majorTickMark val="out"/>
        <c:minorTickMark val="none"/>
        <c:tickLblPos val="nextTo"/>
        <c:txPr>
          <a:bodyPr/>
          <a:lstStyle/>
          <a:p>
            <a:pPr>
              <a:defRPr sz="1800"/>
            </a:pPr>
            <a:endParaRPr lang="en-US"/>
          </a:p>
        </c:txPr>
        <c:crossAx val="31464192"/>
        <c:crosses val="autoZero"/>
        <c:auto val="1"/>
        <c:lblAlgn val="ctr"/>
        <c:lblOffset val="100"/>
        <c:noMultiLvlLbl val="0"/>
      </c:catAx>
      <c:valAx>
        <c:axId val="31464192"/>
        <c:scaling>
          <c:orientation val="minMax"/>
          <c:max val="0.9"/>
        </c:scaling>
        <c:delete val="0"/>
        <c:axPos val="l"/>
        <c:majorGridlines>
          <c:spPr>
            <a:ln>
              <a:solidFill>
                <a:schemeClr val="bg1">
                  <a:lumMod val="85000"/>
                </a:schemeClr>
              </a:solidFill>
            </a:ln>
          </c:spPr>
        </c:majorGridlines>
        <c:title>
          <c:tx>
            <c:rich>
              <a:bodyPr rot="-5400000" vert="horz"/>
              <a:lstStyle/>
              <a:p>
                <a:pPr>
                  <a:defRPr/>
                </a:pPr>
                <a:r>
                  <a:rPr lang="en-US" dirty="0" smtClean="0"/>
                  <a:t>%</a:t>
                </a:r>
                <a:r>
                  <a:rPr lang="en-US" baseline="0" dirty="0" smtClean="0"/>
                  <a:t> of First-time Students Who Complete</a:t>
                </a:r>
                <a:endParaRPr lang="en-US" dirty="0"/>
              </a:p>
            </c:rich>
          </c:tx>
          <c:layout/>
          <c:overlay val="0"/>
        </c:title>
        <c:numFmt formatCode="0%" sourceLinked="1"/>
        <c:majorTickMark val="out"/>
        <c:minorTickMark val="none"/>
        <c:tickLblPos val="nextTo"/>
        <c:crossAx val="34240000"/>
        <c:crosses val="autoZero"/>
        <c:crossBetween val="between"/>
      </c:valAx>
    </c:plotArea>
    <c:legend>
      <c:legendPos val="r"/>
      <c:layout/>
      <c:overlay val="0"/>
    </c:legend>
    <c:plotVisOnly val="1"/>
    <c:dispBlanksAs val="gap"/>
    <c:showDLblsOverMax val="0"/>
  </c:chart>
  <c:spPr>
    <a:ln>
      <a:noFill/>
    </a:ln>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2002</c:v>
                </c:pt>
              </c:strCache>
            </c:strRef>
          </c:tx>
          <c:invertIfNegative val="0"/>
          <c:cat>
            <c:strRef>
              <c:f>Sheet1!$A$2:$A$5</c:f>
              <c:strCache>
                <c:ptCount val="4"/>
                <c:pt idx="0">
                  <c:v>Coastline</c:v>
                </c:pt>
                <c:pt idx="1">
                  <c:v>Golden West</c:v>
                </c:pt>
                <c:pt idx="2">
                  <c:v>Orange Coast</c:v>
                </c:pt>
                <c:pt idx="3">
                  <c:v>Statewide</c:v>
                </c:pt>
              </c:strCache>
            </c:strRef>
          </c:cat>
          <c:val>
            <c:numRef>
              <c:f>Sheet1!$B$2:$B$5</c:f>
              <c:numCache>
                <c:formatCode>0%</c:formatCode>
                <c:ptCount val="4"/>
                <c:pt idx="0">
                  <c:v>8.2000000000000003E-2</c:v>
                </c:pt>
                <c:pt idx="1">
                  <c:v>0.29599999999999999</c:v>
                </c:pt>
                <c:pt idx="2">
                  <c:v>0.36</c:v>
                </c:pt>
                <c:pt idx="3">
                  <c:v>0.23100000000000001</c:v>
                </c:pt>
              </c:numCache>
            </c:numRef>
          </c:val>
        </c:ser>
        <c:ser>
          <c:idx val="1"/>
          <c:order val="1"/>
          <c:tx>
            <c:strRef>
              <c:f>Sheet1!$C$1</c:f>
              <c:strCache>
                <c:ptCount val="1"/>
                <c:pt idx="0">
                  <c:v>2003</c:v>
                </c:pt>
              </c:strCache>
            </c:strRef>
          </c:tx>
          <c:invertIfNegative val="0"/>
          <c:cat>
            <c:strRef>
              <c:f>Sheet1!$A$2:$A$5</c:f>
              <c:strCache>
                <c:ptCount val="4"/>
                <c:pt idx="0">
                  <c:v>Coastline</c:v>
                </c:pt>
                <c:pt idx="1">
                  <c:v>Golden West</c:v>
                </c:pt>
                <c:pt idx="2">
                  <c:v>Orange Coast</c:v>
                </c:pt>
                <c:pt idx="3">
                  <c:v>Statewide</c:v>
                </c:pt>
              </c:strCache>
            </c:strRef>
          </c:cat>
          <c:val>
            <c:numRef>
              <c:f>Sheet1!$C$2:$C$5</c:f>
              <c:numCache>
                <c:formatCode>0%</c:formatCode>
                <c:ptCount val="4"/>
                <c:pt idx="0">
                  <c:v>0.214</c:v>
                </c:pt>
                <c:pt idx="1">
                  <c:v>0.28000000000000003</c:v>
                </c:pt>
                <c:pt idx="2">
                  <c:v>0.34399999999999997</c:v>
                </c:pt>
                <c:pt idx="3">
                  <c:v>0.23599999999999999</c:v>
                </c:pt>
              </c:numCache>
            </c:numRef>
          </c:val>
        </c:ser>
        <c:ser>
          <c:idx val="2"/>
          <c:order val="2"/>
          <c:tx>
            <c:strRef>
              <c:f>Sheet1!$D$1</c:f>
              <c:strCache>
                <c:ptCount val="1"/>
                <c:pt idx="0">
                  <c:v>2004</c:v>
                </c:pt>
              </c:strCache>
            </c:strRef>
          </c:tx>
          <c:invertIfNegative val="0"/>
          <c:cat>
            <c:strRef>
              <c:f>Sheet1!$A$2:$A$5</c:f>
              <c:strCache>
                <c:ptCount val="4"/>
                <c:pt idx="0">
                  <c:v>Coastline</c:v>
                </c:pt>
                <c:pt idx="1">
                  <c:v>Golden West</c:v>
                </c:pt>
                <c:pt idx="2">
                  <c:v>Orange Coast</c:v>
                </c:pt>
                <c:pt idx="3">
                  <c:v>Statewide</c:v>
                </c:pt>
              </c:strCache>
            </c:strRef>
          </c:cat>
          <c:val>
            <c:numRef>
              <c:f>Sheet1!$D$2:$D$5</c:f>
              <c:numCache>
                <c:formatCode>0%</c:formatCode>
                <c:ptCount val="4"/>
                <c:pt idx="0">
                  <c:v>0.16400000000000001</c:v>
                </c:pt>
                <c:pt idx="1">
                  <c:v>0.28599999999999998</c:v>
                </c:pt>
                <c:pt idx="2">
                  <c:v>0.38600000000000001</c:v>
                </c:pt>
                <c:pt idx="3">
                  <c:v>0.24099999999999999</c:v>
                </c:pt>
              </c:numCache>
            </c:numRef>
          </c:val>
        </c:ser>
        <c:ser>
          <c:idx val="3"/>
          <c:order val="3"/>
          <c:tx>
            <c:strRef>
              <c:f>Sheet1!$E$1</c:f>
              <c:strCache>
                <c:ptCount val="1"/>
                <c:pt idx="0">
                  <c:v>2005</c:v>
                </c:pt>
              </c:strCache>
            </c:strRef>
          </c:tx>
          <c:invertIfNegative val="0"/>
          <c:cat>
            <c:strRef>
              <c:f>Sheet1!$A$2:$A$5</c:f>
              <c:strCache>
                <c:ptCount val="4"/>
                <c:pt idx="0">
                  <c:v>Coastline</c:v>
                </c:pt>
                <c:pt idx="1">
                  <c:v>Golden West</c:v>
                </c:pt>
                <c:pt idx="2">
                  <c:v>Orange Coast</c:v>
                </c:pt>
                <c:pt idx="3">
                  <c:v>Statewide</c:v>
                </c:pt>
              </c:strCache>
            </c:strRef>
          </c:cat>
          <c:val>
            <c:numRef>
              <c:f>Sheet1!$E$2:$E$5</c:f>
              <c:numCache>
                <c:formatCode>0%</c:formatCode>
                <c:ptCount val="4"/>
                <c:pt idx="0">
                  <c:v>0.193</c:v>
                </c:pt>
                <c:pt idx="1">
                  <c:v>0.33700000000000002</c:v>
                </c:pt>
                <c:pt idx="2">
                  <c:v>0.378</c:v>
                </c:pt>
                <c:pt idx="3">
                  <c:v>0.247</c:v>
                </c:pt>
              </c:numCache>
            </c:numRef>
          </c:val>
        </c:ser>
        <c:ser>
          <c:idx val="4"/>
          <c:order val="4"/>
          <c:tx>
            <c:strRef>
              <c:f>Sheet1!$F$1</c:f>
              <c:strCache>
                <c:ptCount val="1"/>
                <c:pt idx="0">
                  <c:v>2006</c:v>
                </c:pt>
              </c:strCache>
            </c:strRef>
          </c:tx>
          <c:invertIfNegative val="0"/>
          <c:cat>
            <c:strRef>
              <c:f>Sheet1!$A$2:$A$5</c:f>
              <c:strCache>
                <c:ptCount val="4"/>
                <c:pt idx="0">
                  <c:v>Coastline</c:v>
                </c:pt>
                <c:pt idx="1">
                  <c:v>Golden West</c:v>
                </c:pt>
                <c:pt idx="2">
                  <c:v>Orange Coast</c:v>
                </c:pt>
                <c:pt idx="3">
                  <c:v>Statewide</c:v>
                </c:pt>
              </c:strCache>
            </c:strRef>
          </c:cat>
          <c:val>
            <c:numRef>
              <c:f>Sheet1!$F$2:$F$5</c:f>
              <c:numCache>
                <c:formatCode>0%</c:formatCode>
                <c:ptCount val="4"/>
                <c:pt idx="0">
                  <c:v>0.16600000000000001</c:v>
                </c:pt>
                <c:pt idx="1">
                  <c:v>0.30499999999999999</c:v>
                </c:pt>
                <c:pt idx="2">
                  <c:v>0.38200000000000001</c:v>
                </c:pt>
                <c:pt idx="3">
                  <c:v>0.25900000000000001</c:v>
                </c:pt>
              </c:numCache>
            </c:numRef>
          </c:val>
        </c:ser>
        <c:dLbls>
          <c:dLblPos val="outEnd"/>
          <c:showLegendKey val="0"/>
          <c:showVal val="1"/>
          <c:showCatName val="0"/>
          <c:showSerName val="0"/>
          <c:showPercent val="0"/>
          <c:showBubbleSize val="0"/>
        </c:dLbls>
        <c:gapWidth val="150"/>
        <c:axId val="34486272"/>
        <c:axId val="31469504"/>
      </c:barChart>
      <c:catAx>
        <c:axId val="34486272"/>
        <c:scaling>
          <c:orientation val="minMax"/>
        </c:scaling>
        <c:delete val="0"/>
        <c:axPos val="b"/>
        <c:majorTickMark val="out"/>
        <c:minorTickMark val="none"/>
        <c:tickLblPos val="nextTo"/>
        <c:txPr>
          <a:bodyPr/>
          <a:lstStyle/>
          <a:p>
            <a:pPr>
              <a:defRPr sz="1800"/>
            </a:pPr>
            <a:endParaRPr lang="en-US"/>
          </a:p>
        </c:txPr>
        <c:crossAx val="31469504"/>
        <c:crosses val="autoZero"/>
        <c:auto val="1"/>
        <c:lblAlgn val="ctr"/>
        <c:lblOffset val="100"/>
        <c:noMultiLvlLbl val="0"/>
      </c:catAx>
      <c:valAx>
        <c:axId val="31469504"/>
        <c:scaling>
          <c:orientation val="minMax"/>
          <c:max val="0.9"/>
        </c:scaling>
        <c:delete val="0"/>
        <c:axPos val="l"/>
        <c:majorGridlines>
          <c:spPr>
            <a:ln>
              <a:solidFill>
                <a:schemeClr val="bg1">
                  <a:lumMod val="85000"/>
                </a:schemeClr>
              </a:solidFill>
            </a:ln>
          </c:spPr>
        </c:majorGridlines>
        <c:title>
          <c:tx>
            <c:rich>
              <a:bodyPr rot="-5400000" vert="horz"/>
              <a:lstStyle/>
              <a:p>
                <a:pPr>
                  <a:defRPr/>
                </a:pPr>
                <a:r>
                  <a:rPr lang="en-US" dirty="0" smtClean="0"/>
                  <a:t>% of Remedial Students Completing Transfer-Level</a:t>
                </a:r>
                <a:endParaRPr lang="en-US" dirty="0"/>
              </a:p>
            </c:rich>
          </c:tx>
          <c:layout/>
          <c:overlay val="0"/>
        </c:title>
        <c:numFmt formatCode="0%" sourceLinked="1"/>
        <c:majorTickMark val="out"/>
        <c:minorTickMark val="none"/>
        <c:tickLblPos val="nextTo"/>
        <c:crossAx val="34486272"/>
        <c:crosses val="autoZero"/>
        <c:crossBetween val="between"/>
      </c:valAx>
    </c:plotArea>
    <c:legend>
      <c:legendPos val="r"/>
      <c:layout/>
      <c:overlay val="0"/>
    </c:legend>
    <c:plotVisOnly val="1"/>
    <c:dispBlanksAs val="gap"/>
    <c:showDLblsOverMax val="0"/>
  </c:chart>
  <c:spPr>
    <a:ln>
      <a:noFill/>
    </a:ln>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2002</c:v>
                </c:pt>
              </c:strCache>
            </c:strRef>
          </c:tx>
          <c:invertIfNegative val="0"/>
          <c:cat>
            <c:strRef>
              <c:f>Sheet1!$A$2:$A$5</c:f>
              <c:strCache>
                <c:ptCount val="4"/>
                <c:pt idx="0">
                  <c:v>Coastline</c:v>
                </c:pt>
                <c:pt idx="1">
                  <c:v>Golden West</c:v>
                </c:pt>
                <c:pt idx="2">
                  <c:v>Orange Coast</c:v>
                </c:pt>
                <c:pt idx="3">
                  <c:v>Statewide</c:v>
                </c:pt>
              </c:strCache>
            </c:strRef>
          </c:cat>
          <c:val>
            <c:numRef>
              <c:f>Sheet1!$B$2:$B$5</c:f>
              <c:numCache>
                <c:formatCode>0%</c:formatCode>
                <c:ptCount val="4"/>
                <c:pt idx="0">
                  <c:v>0.34</c:v>
                </c:pt>
                <c:pt idx="1">
                  <c:v>0.44400000000000001</c:v>
                </c:pt>
                <c:pt idx="2">
                  <c:v>0.55200000000000005</c:v>
                </c:pt>
                <c:pt idx="3">
                  <c:v>0.35599999999999998</c:v>
                </c:pt>
              </c:numCache>
            </c:numRef>
          </c:val>
        </c:ser>
        <c:ser>
          <c:idx val="1"/>
          <c:order val="1"/>
          <c:tx>
            <c:strRef>
              <c:f>Sheet1!$C$1</c:f>
              <c:strCache>
                <c:ptCount val="1"/>
                <c:pt idx="0">
                  <c:v>2003</c:v>
                </c:pt>
              </c:strCache>
            </c:strRef>
          </c:tx>
          <c:invertIfNegative val="0"/>
          <c:cat>
            <c:strRef>
              <c:f>Sheet1!$A$2:$A$5</c:f>
              <c:strCache>
                <c:ptCount val="4"/>
                <c:pt idx="0">
                  <c:v>Coastline</c:v>
                </c:pt>
                <c:pt idx="1">
                  <c:v>Golden West</c:v>
                </c:pt>
                <c:pt idx="2">
                  <c:v>Orange Coast</c:v>
                </c:pt>
                <c:pt idx="3">
                  <c:v>Statewide</c:v>
                </c:pt>
              </c:strCache>
            </c:strRef>
          </c:cat>
          <c:val>
            <c:numRef>
              <c:f>Sheet1!$C$2:$C$5</c:f>
              <c:numCache>
                <c:formatCode>0%</c:formatCode>
                <c:ptCount val="4"/>
                <c:pt idx="0">
                  <c:v>0.45800000000000002</c:v>
                </c:pt>
                <c:pt idx="1">
                  <c:v>0.48699999999999999</c:v>
                </c:pt>
                <c:pt idx="2">
                  <c:v>0.55700000000000005</c:v>
                </c:pt>
                <c:pt idx="3">
                  <c:v>0.36499999999999999</c:v>
                </c:pt>
              </c:numCache>
            </c:numRef>
          </c:val>
        </c:ser>
        <c:ser>
          <c:idx val="2"/>
          <c:order val="2"/>
          <c:tx>
            <c:strRef>
              <c:f>Sheet1!$D$1</c:f>
              <c:strCache>
                <c:ptCount val="1"/>
                <c:pt idx="0">
                  <c:v>2004</c:v>
                </c:pt>
              </c:strCache>
            </c:strRef>
          </c:tx>
          <c:invertIfNegative val="0"/>
          <c:cat>
            <c:strRef>
              <c:f>Sheet1!$A$2:$A$5</c:f>
              <c:strCache>
                <c:ptCount val="4"/>
                <c:pt idx="0">
                  <c:v>Coastline</c:v>
                </c:pt>
                <c:pt idx="1">
                  <c:v>Golden West</c:v>
                </c:pt>
                <c:pt idx="2">
                  <c:v>Orange Coast</c:v>
                </c:pt>
                <c:pt idx="3">
                  <c:v>Statewide</c:v>
                </c:pt>
              </c:strCache>
            </c:strRef>
          </c:cat>
          <c:val>
            <c:numRef>
              <c:f>Sheet1!$D$2:$D$5</c:f>
              <c:numCache>
                <c:formatCode>0%</c:formatCode>
                <c:ptCount val="4"/>
                <c:pt idx="0">
                  <c:v>0.36899999999999999</c:v>
                </c:pt>
                <c:pt idx="1">
                  <c:v>0.502</c:v>
                </c:pt>
                <c:pt idx="2">
                  <c:v>0.57199999999999995</c:v>
                </c:pt>
                <c:pt idx="3">
                  <c:v>0.36799999999999999</c:v>
                </c:pt>
              </c:numCache>
            </c:numRef>
          </c:val>
        </c:ser>
        <c:ser>
          <c:idx val="3"/>
          <c:order val="3"/>
          <c:tx>
            <c:strRef>
              <c:f>Sheet1!$E$1</c:f>
              <c:strCache>
                <c:ptCount val="1"/>
                <c:pt idx="0">
                  <c:v>2005</c:v>
                </c:pt>
              </c:strCache>
            </c:strRef>
          </c:tx>
          <c:invertIfNegative val="0"/>
          <c:cat>
            <c:strRef>
              <c:f>Sheet1!$A$2:$A$5</c:f>
              <c:strCache>
                <c:ptCount val="4"/>
                <c:pt idx="0">
                  <c:v>Coastline</c:v>
                </c:pt>
                <c:pt idx="1">
                  <c:v>Golden West</c:v>
                </c:pt>
                <c:pt idx="2">
                  <c:v>Orange Coast</c:v>
                </c:pt>
                <c:pt idx="3">
                  <c:v>Statewide</c:v>
                </c:pt>
              </c:strCache>
            </c:strRef>
          </c:cat>
          <c:val>
            <c:numRef>
              <c:f>Sheet1!$E$2:$E$5</c:f>
              <c:numCache>
                <c:formatCode>0%</c:formatCode>
                <c:ptCount val="4"/>
                <c:pt idx="0">
                  <c:v>0.33</c:v>
                </c:pt>
                <c:pt idx="1">
                  <c:v>0.51500000000000001</c:v>
                </c:pt>
                <c:pt idx="2">
                  <c:v>0.61299999999999999</c:v>
                </c:pt>
                <c:pt idx="3">
                  <c:v>0.372</c:v>
                </c:pt>
              </c:numCache>
            </c:numRef>
          </c:val>
        </c:ser>
        <c:ser>
          <c:idx val="4"/>
          <c:order val="4"/>
          <c:tx>
            <c:strRef>
              <c:f>Sheet1!$F$1</c:f>
              <c:strCache>
                <c:ptCount val="1"/>
                <c:pt idx="0">
                  <c:v>2006</c:v>
                </c:pt>
              </c:strCache>
            </c:strRef>
          </c:tx>
          <c:invertIfNegative val="0"/>
          <c:cat>
            <c:strRef>
              <c:f>Sheet1!$A$2:$A$5</c:f>
              <c:strCache>
                <c:ptCount val="4"/>
                <c:pt idx="0">
                  <c:v>Coastline</c:v>
                </c:pt>
                <c:pt idx="1">
                  <c:v>Golden West</c:v>
                </c:pt>
                <c:pt idx="2">
                  <c:v>Orange Coast</c:v>
                </c:pt>
                <c:pt idx="3">
                  <c:v>Statewide</c:v>
                </c:pt>
              </c:strCache>
            </c:strRef>
          </c:cat>
          <c:val>
            <c:numRef>
              <c:f>Sheet1!$F$2:$F$5</c:f>
              <c:numCache>
                <c:formatCode>0%</c:formatCode>
                <c:ptCount val="4"/>
                <c:pt idx="0">
                  <c:v>0.35299999999999998</c:v>
                </c:pt>
                <c:pt idx="1">
                  <c:v>0.53500000000000003</c:v>
                </c:pt>
                <c:pt idx="2">
                  <c:v>0.56299999999999994</c:v>
                </c:pt>
                <c:pt idx="3">
                  <c:v>0.38100000000000001</c:v>
                </c:pt>
              </c:numCache>
            </c:numRef>
          </c:val>
        </c:ser>
        <c:dLbls>
          <c:dLblPos val="outEnd"/>
          <c:showLegendKey val="0"/>
          <c:showVal val="1"/>
          <c:showCatName val="0"/>
          <c:showSerName val="0"/>
          <c:showPercent val="0"/>
          <c:showBubbleSize val="0"/>
        </c:dLbls>
        <c:gapWidth val="150"/>
        <c:axId val="34706432"/>
        <c:axId val="31471808"/>
      </c:barChart>
      <c:catAx>
        <c:axId val="34706432"/>
        <c:scaling>
          <c:orientation val="minMax"/>
        </c:scaling>
        <c:delete val="0"/>
        <c:axPos val="b"/>
        <c:majorTickMark val="out"/>
        <c:minorTickMark val="none"/>
        <c:tickLblPos val="nextTo"/>
        <c:txPr>
          <a:bodyPr/>
          <a:lstStyle/>
          <a:p>
            <a:pPr>
              <a:defRPr sz="1800"/>
            </a:pPr>
            <a:endParaRPr lang="en-US"/>
          </a:p>
        </c:txPr>
        <c:crossAx val="31471808"/>
        <c:crosses val="autoZero"/>
        <c:auto val="1"/>
        <c:lblAlgn val="ctr"/>
        <c:lblOffset val="100"/>
        <c:noMultiLvlLbl val="0"/>
      </c:catAx>
      <c:valAx>
        <c:axId val="31471808"/>
        <c:scaling>
          <c:orientation val="minMax"/>
          <c:max val="0.9"/>
        </c:scaling>
        <c:delete val="0"/>
        <c:axPos val="l"/>
        <c:majorGridlines>
          <c:spPr>
            <a:ln>
              <a:solidFill>
                <a:schemeClr val="bg1">
                  <a:lumMod val="85000"/>
                </a:schemeClr>
              </a:solidFill>
            </a:ln>
          </c:spPr>
        </c:majorGridlines>
        <c:title>
          <c:tx>
            <c:rich>
              <a:bodyPr rot="-5400000" vert="horz"/>
              <a:lstStyle/>
              <a:p>
                <a:pPr>
                  <a:defRPr/>
                </a:pPr>
                <a:r>
                  <a:rPr lang="en-US" sz="1100" b="0" i="0" baseline="0" dirty="0" smtClean="0">
                    <a:effectLst/>
                  </a:rPr>
                  <a:t>% of Remedial Students Completing Transfer-Level</a:t>
                </a:r>
                <a:endParaRPr lang="en-US" sz="1100" b="0" dirty="0">
                  <a:effectLst/>
                </a:endParaRPr>
              </a:p>
            </c:rich>
          </c:tx>
          <c:layout>
            <c:manualLayout>
              <c:xMode val="edge"/>
              <c:yMode val="edge"/>
              <c:x val="9.2592592592592587E-3"/>
              <c:y val="0.11353117416926659"/>
            </c:manualLayout>
          </c:layout>
          <c:overlay val="0"/>
        </c:title>
        <c:numFmt formatCode="0%" sourceLinked="1"/>
        <c:majorTickMark val="out"/>
        <c:minorTickMark val="none"/>
        <c:tickLblPos val="nextTo"/>
        <c:crossAx val="34706432"/>
        <c:crosses val="autoZero"/>
        <c:crossBetween val="between"/>
      </c:valAx>
    </c:plotArea>
    <c:legend>
      <c:legendPos val="r"/>
      <c:layout/>
      <c:overlay val="0"/>
    </c:legend>
    <c:plotVisOnly val="1"/>
    <c:dispBlanksAs val="gap"/>
    <c:showDLblsOverMax val="0"/>
  </c:chart>
  <c:spPr>
    <a:ln>
      <a:noFill/>
    </a:ln>
  </c:sp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2002</c:v>
                </c:pt>
              </c:strCache>
            </c:strRef>
          </c:tx>
          <c:invertIfNegative val="0"/>
          <c:cat>
            <c:strRef>
              <c:f>Sheet1!$A$2:$A$5</c:f>
              <c:strCache>
                <c:ptCount val="4"/>
                <c:pt idx="0">
                  <c:v>Coastline</c:v>
                </c:pt>
                <c:pt idx="1">
                  <c:v>Golden West</c:v>
                </c:pt>
                <c:pt idx="2">
                  <c:v>Orange Coast</c:v>
                </c:pt>
                <c:pt idx="3">
                  <c:v>Statewide</c:v>
                </c:pt>
              </c:strCache>
            </c:strRef>
          </c:cat>
          <c:val>
            <c:numRef>
              <c:f>Sheet1!$B$2:$B$5</c:f>
              <c:numCache>
                <c:formatCode>0%</c:formatCode>
                <c:ptCount val="4"/>
                <c:pt idx="0">
                  <c:v>5.8000000000000003E-2</c:v>
                </c:pt>
                <c:pt idx="1">
                  <c:v>0.16700000000000001</c:v>
                </c:pt>
                <c:pt idx="2">
                  <c:v>0.105</c:v>
                </c:pt>
                <c:pt idx="3">
                  <c:v>0.223</c:v>
                </c:pt>
              </c:numCache>
            </c:numRef>
          </c:val>
        </c:ser>
        <c:ser>
          <c:idx val="1"/>
          <c:order val="1"/>
          <c:tx>
            <c:strRef>
              <c:f>Sheet1!$C$1</c:f>
              <c:strCache>
                <c:ptCount val="1"/>
                <c:pt idx="0">
                  <c:v>2003</c:v>
                </c:pt>
              </c:strCache>
            </c:strRef>
          </c:tx>
          <c:invertIfNegative val="0"/>
          <c:cat>
            <c:strRef>
              <c:f>Sheet1!$A$2:$A$5</c:f>
              <c:strCache>
                <c:ptCount val="4"/>
                <c:pt idx="0">
                  <c:v>Coastline</c:v>
                </c:pt>
                <c:pt idx="1">
                  <c:v>Golden West</c:v>
                </c:pt>
                <c:pt idx="2">
                  <c:v>Orange Coast</c:v>
                </c:pt>
                <c:pt idx="3">
                  <c:v>Statewide</c:v>
                </c:pt>
              </c:strCache>
            </c:strRef>
          </c:cat>
          <c:val>
            <c:numRef>
              <c:f>Sheet1!$C$2:$C$5</c:f>
              <c:numCache>
                <c:formatCode>0%</c:formatCode>
                <c:ptCount val="4"/>
                <c:pt idx="0">
                  <c:v>5.5E-2</c:v>
                </c:pt>
                <c:pt idx="1">
                  <c:v>0.192</c:v>
                </c:pt>
                <c:pt idx="2">
                  <c:v>9.5000000000000001E-2</c:v>
                </c:pt>
                <c:pt idx="3">
                  <c:v>0.21299999999999999</c:v>
                </c:pt>
              </c:numCache>
            </c:numRef>
          </c:val>
        </c:ser>
        <c:ser>
          <c:idx val="2"/>
          <c:order val="2"/>
          <c:tx>
            <c:strRef>
              <c:f>Sheet1!$D$1</c:f>
              <c:strCache>
                <c:ptCount val="1"/>
                <c:pt idx="0">
                  <c:v>2004</c:v>
                </c:pt>
              </c:strCache>
            </c:strRef>
          </c:tx>
          <c:invertIfNegative val="0"/>
          <c:cat>
            <c:strRef>
              <c:f>Sheet1!$A$2:$A$5</c:f>
              <c:strCache>
                <c:ptCount val="4"/>
                <c:pt idx="0">
                  <c:v>Coastline</c:v>
                </c:pt>
                <c:pt idx="1">
                  <c:v>Golden West</c:v>
                </c:pt>
                <c:pt idx="2">
                  <c:v>Orange Coast</c:v>
                </c:pt>
                <c:pt idx="3">
                  <c:v>Statewide</c:v>
                </c:pt>
              </c:strCache>
            </c:strRef>
          </c:cat>
          <c:val>
            <c:numRef>
              <c:f>Sheet1!$D$2:$D$5</c:f>
              <c:numCache>
                <c:formatCode>0%</c:formatCode>
                <c:ptCount val="4"/>
                <c:pt idx="0">
                  <c:v>7.2999999999999995E-2</c:v>
                </c:pt>
                <c:pt idx="1">
                  <c:v>0.224</c:v>
                </c:pt>
                <c:pt idx="2">
                  <c:v>0.114</c:v>
                </c:pt>
                <c:pt idx="3">
                  <c:v>0.222</c:v>
                </c:pt>
              </c:numCache>
            </c:numRef>
          </c:val>
        </c:ser>
        <c:ser>
          <c:idx val="3"/>
          <c:order val="3"/>
          <c:tx>
            <c:strRef>
              <c:f>Sheet1!$E$1</c:f>
              <c:strCache>
                <c:ptCount val="1"/>
                <c:pt idx="0">
                  <c:v>2005</c:v>
                </c:pt>
              </c:strCache>
            </c:strRef>
          </c:tx>
          <c:invertIfNegative val="0"/>
          <c:cat>
            <c:strRef>
              <c:f>Sheet1!$A$2:$A$5</c:f>
              <c:strCache>
                <c:ptCount val="4"/>
                <c:pt idx="0">
                  <c:v>Coastline</c:v>
                </c:pt>
                <c:pt idx="1">
                  <c:v>Golden West</c:v>
                </c:pt>
                <c:pt idx="2">
                  <c:v>Orange Coast</c:v>
                </c:pt>
                <c:pt idx="3">
                  <c:v>Statewide</c:v>
                </c:pt>
              </c:strCache>
            </c:strRef>
          </c:cat>
          <c:val>
            <c:numRef>
              <c:f>Sheet1!$E$2:$E$5</c:f>
              <c:numCache>
                <c:formatCode>0%</c:formatCode>
                <c:ptCount val="4"/>
                <c:pt idx="0">
                  <c:v>0.09</c:v>
                </c:pt>
                <c:pt idx="1">
                  <c:v>0.24299999999999999</c:v>
                </c:pt>
                <c:pt idx="2">
                  <c:v>0.111</c:v>
                </c:pt>
                <c:pt idx="3">
                  <c:v>0.22800000000000001</c:v>
                </c:pt>
              </c:numCache>
            </c:numRef>
          </c:val>
        </c:ser>
        <c:ser>
          <c:idx val="4"/>
          <c:order val="4"/>
          <c:tx>
            <c:strRef>
              <c:f>Sheet1!$F$1</c:f>
              <c:strCache>
                <c:ptCount val="1"/>
                <c:pt idx="0">
                  <c:v>2006</c:v>
                </c:pt>
              </c:strCache>
            </c:strRef>
          </c:tx>
          <c:invertIfNegative val="0"/>
          <c:cat>
            <c:strRef>
              <c:f>Sheet1!$A$2:$A$5</c:f>
              <c:strCache>
                <c:ptCount val="4"/>
                <c:pt idx="0">
                  <c:v>Coastline</c:v>
                </c:pt>
                <c:pt idx="1">
                  <c:v>Golden West</c:v>
                </c:pt>
                <c:pt idx="2">
                  <c:v>Orange Coast</c:v>
                </c:pt>
                <c:pt idx="3">
                  <c:v>Statewide</c:v>
                </c:pt>
              </c:strCache>
            </c:strRef>
          </c:cat>
          <c:val>
            <c:numRef>
              <c:f>Sheet1!$F$2:$F$5</c:f>
              <c:numCache>
                <c:formatCode>0%</c:formatCode>
                <c:ptCount val="4"/>
                <c:pt idx="0">
                  <c:v>9.2999999999999999E-2</c:v>
                </c:pt>
                <c:pt idx="1">
                  <c:v>0.24</c:v>
                </c:pt>
                <c:pt idx="2">
                  <c:v>7.0999999999999994E-2</c:v>
                </c:pt>
                <c:pt idx="3">
                  <c:v>0.23599999999999999</c:v>
                </c:pt>
              </c:numCache>
            </c:numRef>
          </c:val>
        </c:ser>
        <c:dLbls>
          <c:dLblPos val="outEnd"/>
          <c:showLegendKey val="0"/>
          <c:showVal val="1"/>
          <c:showCatName val="0"/>
          <c:showSerName val="0"/>
          <c:showPercent val="0"/>
          <c:showBubbleSize val="0"/>
        </c:dLbls>
        <c:gapWidth val="150"/>
        <c:axId val="35130880"/>
        <c:axId val="88880768"/>
      </c:barChart>
      <c:catAx>
        <c:axId val="35130880"/>
        <c:scaling>
          <c:orientation val="minMax"/>
        </c:scaling>
        <c:delete val="0"/>
        <c:axPos val="b"/>
        <c:majorTickMark val="out"/>
        <c:minorTickMark val="none"/>
        <c:tickLblPos val="nextTo"/>
        <c:txPr>
          <a:bodyPr/>
          <a:lstStyle/>
          <a:p>
            <a:pPr>
              <a:defRPr sz="1800"/>
            </a:pPr>
            <a:endParaRPr lang="en-US"/>
          </a:p>
        </c:txPr>
        <c:crossAx val="88880768"/>
        <c:crosses val="autoZero"/>
        <c:auto val="1"/>
        <c:lblAlgn val="ctr"/>
        <c:lblOffset val="100"/>
        <c:noMultiLvlLbl val="0"/>
      </c:catAx>
      <c:valAx>
        <c:axId val="88880768"/>
        <c:scaling>
          <c:orientation val="minMax"/>
          <c:max val="0.9"/>
          <c:min val="0"/>
        </c:scaling>
        <c:delete val="0"/>
        <c:axPos val="l"/>
        <c:majorGridlines>
          <c:spPr>
            <a:ln>
              <a:solidFill>
                <a:schemeClr val="bg1">
                  <a:lumMod val="85000"/>
                </a:schemeClr>
              </a:solidFill>
            </a:ln>
          </c:spPr>
        </c:majorGridlines>
        <c:title>
          <c:tx>
            <c:rich>
              <a:bodyPr rot="-5400000" vert="horz"/>
              <a:lstStyle/>
              <a:p>
                <a:pPr>
                  <a:defRPr/>
                </a:pPr>
                <a:r>
                  <a:rPr lang="en-US" sz="1100" b="0" i="0" baseline="0" dirty="0" smtClean="0">
                    <a:effectLst/>
                  </a:rPr>
                  <a:t>% of Remedial Students Completing Transfer-Level</a:t>
                </a:r>
                <a:endParaRPr lang="en-US" sz="1100" b="0" dirty="0">
                  <a:effectLst/>
                </a:endParaRPr>
              </a:p>
            </c:rich>
          </c:tx>
          <c:layout>
            <c:manualLayout>
              <c:xMode val="edge"/>
              <c:yMode val="edge"/>
              <c:x val="9.2592592592592587E-3"/>
              <c:y val="0.11353117416926659"/>
            </c:manualLayout>
          </c:layout>
          <c:overlay val="0"/>
        </c:title>
        <c:numFmt formatCode="0%" sourceLinked="1"/>
        <c:majorTickMark val="out"/>
        <c:minorTickMark val="none"/>
        <c:tickLblPos val="nextTo"/>
        <c:crossAx val="35130880"/>
        <c:crosses val="autoZero"/>
        <c:crossBetween val="between"/>
      </c:valAx>
    </c:plotArea>
    <c:legend>
      <c:legendPos val="r"/>
      <c:layout/>
      <c:overlay val="0"/>
    </c:legend>
    <c:plotVisOnly val="1"/>
    <c:dispBlanksAs val="gap"/>
    <c:showDLblsOverMax val="0"/>
  </c:chart>
  <c:spPr>
    <a:ln>
      <a:noFill/>
    </a:ln>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4863565665402936"/>
          <c:y val="7.4618679740504137E-2"/>
          <c:w val="0.83671806649168856"/>
          <c:h val="0.71135319170009415"/>
        </c:manualLayout>
      </c:layout>
      <c:barChart>
        <c:barDir val="col"/>
        <c:grouping val="clustered"/>
        <c:varyColors val="0"/>
        <c:ser>
          <c:idx val="0"/>
          <c:order val="0"/>
          <c:tx>
            <c:strRef>
              <c:f>Sheet1!$B$1</c:f>
              <c:strCache>
                <c:ptCount val="1"/>
                <c:pt idx="0">
                  <c:v>2002</c:v>
                </c:pt>
              </c:strCache>
            </c:strRef>
          </c:tx>
          <c:invertIfNegative val="0"/>
          <c:dPt>
            <c:idx val="1"/>
            <c:invertIfNegative val="0"/>
            <c:bubble3D val="0"/>
          </c:dPt>
          <c:dPt>
            <c:idx val="2"/>
            <c:invertIfNegative val="0"/>
            <c:bubble3D val="0"/>
          </c:dPt>
          <c:dPt>
            <c:idx val="3"/>
            <c:invertIfNegative val="0"/>
            <c:bubble3D val="0"/>
          </c:dPt>
          <c:dLbls>
            <c:txPr>
              <a:bodyPr/>
              <a:lstStyle/>
              <a:p>
                <a:pPr>
                  <a:defRPr sz="1200"/>
                </a:pPr>
                <a:endParaRPr lang="en-US"/>
              </a:p>
            </c:txPr>
            <c:dLblPos val="outEnd"/>
            <c:showLegendKey val="0"/>
            <c:showVal val="1"/>
            <c:showCatName val="0"/>
            <c:showSerName val="0"/>
            <c:showPercent val="0"/>
            <c:showBubbleSize val="0"/>
            <c:showLeaderLines val="0"/>
          </c:dLbls>
          <c:cat>
            <c:strRef>
              <c:f>Sheet1!$A$2:$A$5</c:f>
              <c:strCache>
                <c:ptCount val="4"/>
                <c:pt idx="0">
                  <c:v>Coastline</c:v>
                </c:pt>
                <c:pt idx="1">
                  <c:v>Golden West</c:v>
                </c:pt>
                <c:pt idx="2">
                  <c:v>Orange Coast</c:v>
                </c:pt>
                <c:pt idx="3">
                  <c:v>Statewide</c:v>
                </c:pt>
              </c:strCache>
            </c:strRef>
          </c:cat>
          <c:val>
            <c:numRef>
              <c:f>Sheet1!$B$2:$B$5</c:f>
              <c:numCache>
                <c:formatCode>0%</c:formatCode>
                <c:ptCount val="4"/>
                <c:pt idx="0">
                  <c:v>0.44</c:v>
                </c:pt>
                <c:pt idx="1">
                  <c:v>0.58199999999999996</c:v>
                </c:pt>
                <c:pt idx="2">
                  <c:v>0.64400000000000002</c:v>
                </c:pt>
                <c:pt idx="3">
                  <c:v>0.52</c:v>
                </c:pt>
              </c:numCache>
            </c:numRef>
          </c:val>
        </c:ser>
        <c:ser>
          <c:idx val="1"/>
          <c:order val="1"/>
          <c:tx>
            <c:strRef>
              <c:f>Sheet1!$C$1</c:f>
              <c:strCache>
                <c:ptCount val="1"/>
                <c:pt idx="0">
                  <c:v>2003</c:v>
                </c:pt>
              </c:strCache>
            </c:strRef>
          </c:tx>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Sheet1!$A$2:$A$5</c:f>
              <c:strCache>
                <c:ptCount val="4"/>
                <c:pt idx="0">
                  <c:v>Coastline</c:v>
                </c:pt>
                <c:pt idx="1">
                  <c:v>Golden West</c:v>
                </c:pt>
                <c:pt idx="2">
                  <c:v>Orange Coast</c:v>
                </c:pt>
                <c:pt idx="3">
                  <c:v>Statewide</c:v>
                </c:pt>
              </c:strCache>
            </c:strRef>
          </c:cat>
          <c:val>
            <c:numRef>
              <c:f>Sheet1!$C$2:$C$5</c:f>
              <c:numCache>
                <c:formatCode>0%</c:formatCode>
                <c:ptCount val="4"/>
                <c:pt idx="0">
                  <c:v>0.51500000000000001</c:v>
                </c:pt>
                <c:pt idx="1">
                  <c:v>0.63200000000000001</c:v>
                </c:pt>
                <c:pt idx="2">
                  <c:v>0.66300000000000003</c:v>
                </c:pt>
                <c:pt idx="3">
                  <c:v>0.54200000000000004</c:v>
                </c:pt>
              </c:numCache>
            </c:numRef>
          </c:val>
        </c:ser>
        <c:ser>
          <c:idx val="2"/>
          <c:order val="2"/>
          <c:tx>
            <c:strRef>
              <c:f>Sheet1!$D$1</c:f>
              <c:strCache>
                <c:ptCount val="1"/>
                <c:pt idx="0">
                  <c:v>2004</c:v>
                </c:pt>
              </c:strCache>
            </c:strRef>
          </c:tx>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Sheet1!$A$2:$A$5</c:f>
              <c:strCache>
                <c:ptCount val="4"/>
                <c:pt idx="0">
                  <c:v>Coastline</c:v>
                </c:pt>
                <c:pt idx="1">
                  <c:v>Golden West</c:v>
                </c:pt>
                <c:pt idx="2">
                  <c:v>Orange Coast</c:v>
                </c:pt>
                <c:pt idx="3">
                  <c:v>Statewide</c:v>
                </c:pt>
              </c:strCache>
            </c:strRef>
          </c:cat>
          <c:val>
            <c:numRef>
              <c:f>Sheet1!$D$2:$D$5</c:f>
              <c:numCache>
                <c:formatCode>0%</c:formatCode>
                <c:ptCount val="4"/>
                <c:pt idx="0">
                  <c:v>0.51100000000000001</c:v>
                </c:pt>
                <c:pt idx="1">
                  <c:v>0.628</c:v>
                </c:pt>
                <c:pt idx="2">
                  <c:v>0.66400000000000003</c:v>
                </c:pt>
                <c:pt idx="3">
                  <c:v>0.54300000000000004</c:v>
                </c:pt>
              </c:numCache>
            </c:numRef>
          </c:val>
        </c:ser>
        <c:ser>
          <c:idx val="3"/>
          <c:order val="3"/>
          <c:tx>
            <c:strRef>
              <c:f>Sheet1!$E$1</c:f>
              <c:strCache>
                <c:ptCount val="1"/>
                <c:pt idx="0">
                  <c:v>2005</c:v>
                </c:pt>
              </c:strCache>
            </c:strRef>
          </c:tx>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Sheet1!$A$2:$A$5</c:f>
              <c:strCache>
                <c:ptCount val="4"/>
                <c:pt idx="0">
                  <c:v>Coastline</c:v>
                </c:pt>
                <c:pt idx="1">
                  <c:v>Golden West</c:v>
                </c:pt>
                <c:pt idx="2">
                  <c:v>Orange Coast</c:v>
                </c:pt>
                <c:pt idx="3">
                  <c:v>Statewide</c:v>
                </c:pt>
              </c:strCache>
            </c:strRef>
          </c:cat>
          <c:val>
            <c:numRef>
              <c:f>Sheet1!$E$2:$E$5</c:f>
              <c:numCache>
                <c:formatCode>0%</c:formatCode>
                <c:ptCount val="4"/>
                <c:pt idx="0">
                  <c:v>0.55200000000000005</c:v>
                </c:pt>
                <c:pt idx="1">
                  <c:v>0.64700000000000002</c:v>
                </c:pt>
                <c:pt idx="2">
                  <c:v>0.65100000000000002</c:v>
                </c:pt>
                <c:pt idx="3">
                  <c:v>0.54400000000000004</c:v>
                </c:pt>
              </c:numCache>
            </c:numRef>
          </c:val>
        </c:ser>
        <c:ser>
          <c:idx val="4"/>
          <c:order val="4"/>
          <c:tx>
            <c:strRef>
              <c:f>Sheet1!$F$1</c:f>
              <c:strCache>
                <c:ptCount val="1"/>
                <c:pt idx="0">
                  <c:v>2006</c:v>
                </c:pt>
              </c:strCache>
            </c:strRef>
          </c:tx>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Sheet1!$A$2:$A$5</c:f>
              <c:strCache>
                <c:ptCount val="4"/>
                <c:pt idx="0">
                  <c:v>Coastline</c:v>
                </c:pt>
                <c:pt idx="1">
                  <c:v>Golden West</c:v>
                </c:pt>
                <c:pt idx="2">
                  <c:v>Orange Coast</c:v>
                </c:pt>
                <c:pt idx="3">
                  <c:v>Statewide</c:v>
                </c:pt>
              </c:strCache>
            </c:strRef>
          </c:cat>
          <c:val>
            <c:numRef>
              <c:f>Sheet1!$F$2:$F$5</c:f>
              <c:numCache>
                <c:formatCode>0%</c:formatCode>
                <c:ptCount val="4"/>
                <c:pt idx="0">
                  <c:v>0.55400000000000005</c:v>
                </c:pt>
                <c:pt idx="1">
                  <c:v>0.61399999999999999</c:v>
                </c:pt>
                <c:pt idx="2">
                  <c:v>0.67500000000000004</c:v>
                </c:pt>
                <c:pt idx="3">
                  <c:v>0.55000000000000004</c:v>
                </c:pt>
              </c:numCache>
            </c:numRef>
          </c:val>
        </c:ser>
        <c:dLbls>
          <c:dLblPos val="outEnd"/>
          <c:showLegendKey val="0"/>
          <c:showVal val="1"/>
          <c:showCatName val="0"/>
          <c:showSerName val="0"/>
          <c:showPercent val="0"/>
          <c:showBubbleSize val="0"/>
        </c:dLbls>
        <c:gapWidth val="150"/>
        <c:axId val="35383296"/>
        <c:axId val="31472384"/>
      </c:barChart>
      <c:catAx>
        <c:axId val="35383296"/>
        <c:scaling>
          <c:orientation val="minMax"/>
        </c:scaling>
        <c:delete val="0"/>
        <c:axPos val="b"/>
        <c:majorTickMark val="out"/>
        <c:minorTickMark val="none"/>
        <c:tickLblPos val="nextTo"/>
        <c:crossAx val="31472384"/>
        <c:crosses val="autoZero"/>
        <c:auto val="1"/>
        <c:lblAlgn val="ctr"/>
        <c:lblOffset val="100"/>
        <c:noMultiLvlLbl val="0"/>
      </c:catAx>
      <c:valAx>
        <c:axId val="31472384"/>
        <c:scaling>
          <c:orientation val="minMax"/>
          <c:max val="0.9"/>
        </c:scaling>
        <c:delete val="0"/>
        <c:axPos val="l"/>
        <c:majorGridlines>
          <c:spPr>
            <a:ln>
              <a:solidFill>
                <a:schemeClr val="bg1">
                  <a:lumMod val="85000"/>
                </a:schemeClr>
              </a:solidFill>
            </a:ln>
          </c:spPr>
        </c:majorGridlines>
        <c:title>
          <c:tx>
            <c:rich>
              <a:bodyPr rot="-5400000" vert="horz"/>
              <a:lstStyle/>
              <a:p>
                <a:pPr>
                  <a:defRPr/>
                </a:pPr>
                <a:r>
                  <a:rPr lang="en-US" sz="1200" b="0" dirty="0"/>
                  <a:t>% of CTE Students Completing</a:t>
                </a:r>
              </a:p>
            </c:rich>
          </c:tx>
          <c:layout>
            <c:manualLayout>
              <c:xMode val="edge"/>
              <c:yMode val="edge"/>
              <c:x val="2.060185185185185E-2"/>
              <c:y val="0.18329842024463924"/>
            </c:manualLayout>
          </c:layout>
          <c:overlay val="0"/>
        </c:title>
        <c:numFmt formatCode="0%" sourceLinked="0"/>
        <c:majorTickMark val="out"/>
        <c:minorTickMark val="none"/>
        <c:tickLblPos val="nextTo"/>
        <c:crossAx val="353832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baseline="0" dirty="0" smtClean="0"/>
              <a:t>Student Progress Through Basic Skills*</a:t>
            </a:r>
            <a:endParaRPr lang="en-US" dirty="0"/>
          </a:p>
        </c:rich>
      </c:tx>
      <c:layout>
        <c:manualLayout>
          <c:xMode val="edge"/>
          <c:yMode val="edge"/>
          <c:x val="0.26727240692135706"/>
          <c:y val="0"/>
        </c:manualLayout>
      </c:layout>
      <c:overlay val="1"/>
    </c:title>
    <c:autoTitleDeleted val="0"/>
    <c:plotArea>
      <c:layout>
        <c:manualLayout>
          <c:layoutTarget val="inner"/>
          <c:xMode val="edge"/>
          <c:yMode val="edge"/>
          <c:x val="0.13956935938563236"/>
          <c:y val="0.20830325896762905"/>
          <c:w val="0.71497909983474284"/>
          <c:h val="0.58706091426071738"/>
        </c:manualLayout>
      </c:layout>
      <c:barChart>
        <c:barDir val="col"/>
        <c:grouping val="clustered"/>
        <c:varyColors val="0"/>
        <c:ser>
          <c:idx val="0"/>
          <c:order val="0"/>
          <c:tx>
            <c:strRef>
              <c:f>Sheet1!$B$1</c:f>
              <c:strCache>
                <c:ptCount val="1"/>
                <c:pt idx="0">
                  <c:v>Math</c:v>
                </c:pt>
              </c:strCache>
            </c:strRef>
          </c:tx>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Sheet1!$A$2:$A$5</c:f>
              <c:strCache>
                <c:ptCount val="4"/>
                <c:pt idx="0">
                  <c:v>Cohort</c:v>
                </c:pt>
                <c:pt idx="1">
                  <c:v>Two Levels Below</c:v>
                </c:pt>
                <c:pt idx="2">
                  <c:v>One Level Below</c:v>
                </c:pt>
                <c:pt idx="3">
                  <c:v>Transferable</c:v>
                </c:pt>
              </c:strCache>
            </c:strRef>
          </c:cat>
          <c:val>
            <c:numRef>
              <c:f>Sheet1!$B$2:$B$5</c:f>
              <c:numCache>
                <c:formatCode>0%</c:formatCode>
                <c:ptCount val="4"/>
                <c:pt idx="0">
                  <c:v>1</c:v>
                </c:pt>
                <c:pt idx="1">
                  <c:v>0.58554572271386429</c:v>
                </c:pt>
                <c:pt idx="2">
                  <c:v>0.27949852507374634</c:v>
                </c:pt>
                <c:pt idx="3">
                  <c:v>0.10324483775811209</c:v>
                </c:pt>
              </c:numCache>
            </c:numRef>
          </c:val>
        </c:ser>
        <c:ser>
          <c:idx val="1"/>
          <c:order val="1"/>
          <c:tx>
            <c:strRef>
              <c:f>Sheet1!$C$1</c:f>
              <c:strCache>
                <c:ptCount val="1"/>
                <c:pt idx="0">
                  <c:v>English</c:v>
                </c:pt>
              </c:strCache>
            </c:strRef>
          </c:t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Sheet1!$A$2:$A$5</c:f>
              <c:strCache>
                <c:ptCount val="4"/>
                <c:pt idx="0">
                  <c:v>Cohort</c:v>
                </c:pt>
                <c:pt idx="1">
                  <c:v>Two Levels Below</c:v>
                </c:pt>
                <c:pt idx="2">
                  <c:v>One Level Below</c:v>
                </c:pt>
                <c:pt idx="3">
                  <c:v>Transferable</c:v>
                </c:pt>
              </c:strCache>
            </c:strRef>
          </c:cat>
          <c:val>
            <c:numRef>
              <c:f>Sheet1!$C$2:$C$5</c:f>
              <c:numCache>
                <c:formatCode>0%</c:formatCode>
                <c:ptCount val="4"/>
                <c:pt idx="0">
                  <c:v>1</c:v>
                </c:pt>
                <c:pt idx="1">
                  <c:v>0.69933184855233854</c:v>
                </c:pt>
                <c:pt idx="2">
                  <c:v>0.46547884187082406</c:v>
                </c:pt>
                <c:pt idx="3">
                  <c:v>0.25612472160356348</c:v>
                </c:pt>
              </c:numCache>
            </c:numRef>
          </c:val>
        </c:ser>
        <c:dLbls>
          <c:dLblPos val="outEnd"/>
          <c:showLegendKey val="0"/>
          <c:showVal val="1"/>
          <c:showCatName val="0"/>
          <c:showSerName val="0"/>
          <c:showPercent val="0"/>
          <c:showBubbleSize val="0"/>
        </c:dLbls>
        <c:gapWidth val="150"/>
        <c:axId val="35381760"/>
        <c:axId val="35105600"/>
      </c:barChart>
      <c:catAx>
        <c:axId val="35381760"/>
        <c:scaling>
          <c:orientation val="minMax"/>
        </c:scaling>
        <c:delete val="0"/>
        <c:axPos val="b"/>
        <c:majorTickMark val="out"/>
        <c:minorTickMark val="none"/>
        <c:tickLblPos val="nextTo"/>
        <c:crossAx val="35105600"/>
        <c:crosses val="autoZero"/>
        <c:auto val="1"/>
        <c:lblAlgn val="ctr"/>
        <c:lblOffset val="100"/>
        <c:noMultiLvlLbl val="0"/>
      </c:catAx>
      <c:valAx>
        <c:axId val="35105600"/>
        <c:scaling>
          <c:orientation val="minMax"/>
          <c:max val="1"/>
          <c:min val="0"/>
        </c:scaling>
        <c:delete val="0"/>
        <c:axPos val="l"/>
        <c:majorGridlines>
          <c:spPr>
            <a:ln>
              <a:solidFill>
                <a:schemeClr val="bg1">
                  <a:lumMod val="85000"/>
                </a:schemeClr>
              </a:solidFill>
            </a:ln>
          </c:spPr>
        </c:majorGridlines>
        <c:title>
          <c:tx>
            <c:rich>
              <a:bodyPr rot="-5400000" vert="horz"/>
              <a:lstStyle/>
              <a:p>
                <a:pPr>
                  <a:defRPr/>
                </a:pPr>
                <a:r>
                  <a:rPr lang="en-US" sz="1200" b="0" dirty="0" smtClean="0"/>
                  <a:t>% of Cohort Successfully Completing</a:t>
                </a:r>
                <a:endParaRPr lang="en-US" sz="1200" b="0" dirty="0"/>
              </a:p>
            </c:rich>
          </c:tx>
          <c:layout/>
          <c:overlay val="0"/>
        </c:title>
        <c:numFmt formatCode="0%" sourceLinked="1"/>
        <c:majorTickMark val="out"/>
        <c:minorTickMark val="none"/>
        <c:tickLblPos val="nextTo"/>
        <c:txPr>
          <a:bodyPr/>
          <a:lstStyle/>
          <a:p>
            <a:pPr>
              <a:defRPr sz="1200"/>
            </a:pPr>
            <a:endParaRPr lang="en-US"/>
          </a:p>
        </c:txPr>
        <c:crossAx val="35381760"/>
        <c:crosses val="autoZero"/>
        <c:crossBetween val="between"/>
        <c:majorUnit val="0.1"/>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2119"/>
          </a:xfrm>
          <a:prstGeom prst="rect">
            <a:avLst/>
          </a:prstGeom>
        </p:spPr>
        <p:txBody>
          <a:bodyPr vert="horz" lIns="91092" tIns="45546" rIns="91092" bIns="45546" rtlCol="0"/>
          <a:lstStyle>
            <a:lvl1pPr algn="l">
              <a:defRPr sz="1200"/>
            </a:lvl1pPr>
          </a:lstStyle>
          <a:p>
            <a:pPr>
              <a:defRPr/>
            </a:pPr>
            <a:endParaRPr lang="en-US"/>
          </a:p>
        </p:txBody>
      </p:sp>
      <p:sp>
        <p:nvSpPr>
          <p:cNvPr id="3" name="Date Placeholder 2"/>
          <p:cNvSpPr>
            <a:spLocks noGrp="1"/>
          </p:cNvSpPr>
          <p:nvPr>
            <p:ph type="dt" sz="quarter" idx="1"/>
          </p:nvPr>
        </p:nvSpPr>
        <p:spPr>
          <a:xfrm>
            <a:off x="3970339" y="1"/>
            <a:ext cx="3038475" cy="462119"/>
          </a:xfrm>
          <a:prstGeom prst="rect">
            <a:avLst/>
          </a:prstGeom>
        </p:spPr>
        <p:txBody>
          <a:bodyPr vert="horz" lIns="91092" tIns="45546" rIns="91092" bIns="45546" rtlCol="0"/>
          <a:lstStyle>
            <a:lvl1pPr algn="r">
              <a:defRPr sz="1200"/>
            </a:lvl1pPr>
          </a:lstStyle>
          <a:p>
            <a:pPr>
              <a:defRPr/>
            </a:pPr>
            <a:fld id="{F633409C-0860-4C3E-AFCA-961A3FC6E382}" type="datetimeFigureOut">
              <a:rPr lang="en-US"/>
              <a:pPr>
                <a:defRPr/>
              </a:pPr>
              <a:t>2/5/2014</a:t>
            </a:fld>
            <a:endParaRPr lang="en-US"/>
          </a:p>
        </p:txBody>
      </p:sp>
      <p:sp>
        <p:nvSpPr>
          <p:cNvPr id="4" name="Footer Placeholder 3"/>
          <p:cNvSpPr>
            <a:spLocks noGrp="1"/>
          </p:cNvSpPr>
          <p:nvPr>
            <p:ph type="ftr" sz="quarter" idx="2"/>
          </p:nvPr>
        </p:nvSpPr>
        <p:spPr>
          <a:xfrm>
            <a:off x="1" y="8772380"/>
            <a:ext cx="3038475" cy="462119"/>
          </a:xfrm>
          <a:prstGeom prst="rect">
            <a:avLst/>
          </a:prstGeom>
        </p:spPr>
        <p:txBody>
          <a:bodyPr vert="horz" lIns="91092" tIns="45546" rIns="91092" bIns="45546"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9" y="8772380"/>
            <a:ext cx="3038475" cy="462119"/>
          </a:xfrm>
          <a:prstGeom prst="rect">
            <a:avLst/>
          </a:prstGeom>
        </p:spPr>
        <p:txBody>
          <a:bodyPr vert="horz" lIns="91092" tIns="45546" rIns="91092" bIns="45546" rtlCol="0" anchor="b"/>
          <a:lstStyle>
            <a:lvl1pPr algn="r">
              <a:defRPr sz="1200"/>
            </a:lvl1pPr>
          </a:lstStyle>
          <a:p>
            <a:pPr>
              <a:defRPr/>
            </a:pPr>
            <a:fld id="{6AC43292-5244-47B6-ABC4-3458B9118777}" type="slidenum">
              <a:rPr lang="en-US"/>
              <a:pPr>
                <a:defRPr/>
              </a:pPr>
              <a:t>‹#›</a:t>
            </a:fld>
            <a:endParaRPr lang="en-US"/>
          </a:p>
        </p:txBody>
      </p:sp>
    </p:spTree>
    <p:extLst>
      <p:ext uri="{BB962C8B-B14F-4D97-AF65-F5344CB8AC3E}">
        <p14:creationId xmlns:p14="http://schemas.microsoft.com/office/powerpoint/2010/main" val="1341887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2119"/>
          </a:xfrm>
          <a:prstGeom prst="rect">
            <a:avLst/>
          </a:prstGeom>
        </p:spPr>
        <p:txBody>
          <a:bodyPr vert="horz" lIns="92809" tIns="46407" rIns="92809" bIns="46407"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9" y="1"/>
            <a:ext cx="3038475" cy="462119"/>
          </a:xfrm>
          <a:prstGeom prst="rect">
            <a:avLst/>
          </a:prstGeom>
        </p:spPr>
        <p:txBody>
          <a:bodyPr vert="horz" lIns="92809" tIns="46407" rIns="92809" bIns="46407" rtlCol="0"/>
          <a:lstStyle>
            <a:lvl1pPr algn="r" fontAlgn="auto">
              <a:spcBef>
                <a:spcPts val="0"/>
              </a:spcBef>
              <a:spcAft>
                <a:spcPts val="0"/>
              </a:spcAft>
              <a:defRPr sz="1200">
                <a:latin typeface="+mn-lt"/>
              </a:defRPr>
            </a:lvl1pPr>
          </a:lstStyle>
          <a:p>
            <a:pPr>
              <a:defRPr/>
            </a:pPr>
            <a:fld id="{DA5FFB3B-40D5-4D9A-B86D-6FCBF9752F54}" type="datetimeFigureOut">
              <a:rPr lang="en-US"/>
              <a:pPr>
                <a:defRPr/>
              </a:pPr>
              <a:t>2/5/2014</a:t>
            </a:fld>
            <a:endParaRPr lang="en-US"/>
          </a:p>
        </p:txBody>
      </p:sp>
      <p:sp>
        <p:nvSpPr>
          <p:cNvPr id="4" name="Slide Image Placeholder 3"/>
          <p:cNvSpPr>
            <a:spLocks noGrp="1" noRot="1" noChangeAspect="1"/>
          </p:cNvSpPr>
          <p:nvPr>
            <p:ph type="sldImg" idx="2"/>
          </p:nvPr>
        </p:nvSpPr>
        <p:spPr>
          <a:xfrm>
            <a:off x="1196975" y="693738"/>
            <a:ext cx="4616450" cy="3462337"/>
          </a:xfrm>
          <a:prstGeom prst="rect">
            <a:avLst/>
          </a:prstGeom>
          <a:noFill/>
          <a:ln w="12700">
            <a:solidFill>
              <a:prstClr val="black"/>
            </a:solidFill>
          </a:ln>
        </p:spPr>
        <p:txBody>
          <a:bodyPr vert="horz" lIns="92809" tIns="46407" rIns="92809" bIns="46407" rtlCol="0" anchor="ctr"/>
          <a:lstStyle/>
          <a:p>
            <a:pPr lvl="0"/>
            <a:endParaRPr lang="en-US" noProof="0"/>
          </a:p>
        </p:txBody>
      </p:sp>
      <p:sp>
        <p:nvSpPr>
          <p:cNvPr id="5" name="Notes Placeholder 4"/>
          <p:cNvSpPr>
            <a:spLocks noGrp="1"/>
          </p:cNvSpPr>
          <p:nvPr>
            <p:ph type="body" sz="quarter" idx="3"/>
          </p:nvPr>
        </p:nvSpPr>
        <p:spPr>
          <a:xfrm>
            <a:off x="701675" y="4387767"/>
            <a:ext cx="5607050" cy="4155919"/>
          </a:xfrm>
          <a:prstGeom prst="rect">
            <a:avLst/>
          </a:prstGeom>
        </p:spPr>
        <p:txBody>
          <a:bodyPr vert="horz" lIns="92809" tIns="46407" rIns="92809" bIns="4640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72380"/>
            <a:ext cx="3038475" cy="462119"/>
          </a:xfrm>
          <a:prstGeom prst="rect">
            <a:avLst/>
          </a:prstGeom>
        </p:spPr>
        <p:txBody>
          <a:bodyPr vert="horz" lIns="92809" tIns="46407" rIns="92809" bIns="46407"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9" y="8772380"/>
            <a:ext cx="3038475" cy="462119"/>
          </a:xfrm>
          <a:prstGeom prst="rect">
            <a:avLst/>
          </a:prstGeom>
        </p:spPr>
        <p:txBody>
          <a:bodyPr vert="horz" lIns="92809" tIns="46407" rIns="92809" bIns="46407" rtlCol="0" anchor="b"/>
          <a:lstStyle>
            <a:lvl1pPr algn="r" fontAlgn="auto">
              <a:spcBef>
                <a:spcPts val="0"/>
              </a:spcBef>
              <a:spcAft>
                <a:spcPts val="0"/>
              </a:spcAft>
              <a:defRPr sz="1200">
                <a:latin typeface="+mn-lt"/>
              </a:defRPr>
            </a:lvl1pPr>
          </a:lstStyle>
          <a:p>
            <a:pPr>
              <a:defRPr/>
            </a:pPr>
            <a:fld id="{9051141C-C464-4834-BFA9-1CBE508C279C}" type="slidenum">
              <a:rPr lang="en-US"/>
              <a:pPr>
                <a:defRPr/>
              </a:pPr>
              <a:t>‹#›</a:t>
            </a:fld>
            <a:endParaRPr lang="en-US"/>
          </a:p>
        </p:txBody>
      </p:sp>
    </p:spTree>
    <p:extLst>
      <p:ext uri="{BB962C8B-B14F-4D97-AF65-F5344CB8AC3E}">
        <p14:creationId xmlns:p14="http://schemas.microsoft.com/office/powerpoint/2010/main" val="7386543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051141C-C464-4834-BFA9-1CBE508C279C}"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000" b="1" dirty="0" smtClean="0"/>
              <a:t>Career </a:t>
            </a:r>
            <a:r>
              <a:rPr lang="en-US" sz="1000" b="1" dirty="0"/>
              <a:t>Technical Education</a:t>
            </a:r>
            <a:endParaRPr lang="en-US" sz="1000" dirty="0"/>
          </a:p>
          <a:p>
            <a:r>
              <a:rPr lang="en-US" sz="1000" dirty="0"/>
              <a:t>This is the percentage of students who completed several courses classified as career technical education (or vocational) in a single discipline and succeeded in completing a degree, certificate or transfer related outcome within six years. </a:t>
            </a:r>
          </a:p>
          <a:p>
            <a:endParaRPr lang="en-US" dirty="0"/>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Cohort</a:t>
            </a:r>
            <a:r>
              <a:rPr lang="en-US" dirty="0" smtClean="0"/>
              <a:t> </a:t>
            </a:r>
            <a:r>
              <a:rPr lang="en-US" dirty="0"/>
              <a:t>Two Levels Below</a:t>
            </a:r>
            <a:r>
              <a:rPr lang="en-US" dirty="0" smtClean="0"/>
              <a:t> </a:t>
            </a:r>
            <a:r>
              <a:rPr lang="en-US" dirty="0"/>
              <a:t>One Level Below</a:t>
            </a:r>
            <a:r>
              <a:rPr lang="en-US" dirty="0" smtClean="0"/>
              <a:t> </a:t>
            </a:r>
            <a:r>
              <a:rPr lang="en-US" dirty="0"/>
              <a:t>Transferable</a:t>
            </a:r>
            <a:r>
              <a:rPr lang="en-US" dirty="0" smtClean="0"/>
              <a:t> </a:t>
            </a:r>
          </a:p>
          <a:p>
            <a:endParaRPr lang="en-US" dirty="0"/>
          </a:p>
          <a:p>
            <a:r>
              <a:rPr lang="en-US" dirty="0"/>
              <a:t>Math</a:t>
            </a:r>
            <a:r>
              <a:rPr lang="en-US" dirty="0" smtClean="0"/>
              <a:t> </a:t>
            </a:r>
            <a:r>
              <a:rPr lang="en-US" dirty="0"/>
              <a:t>10%</a:t>
            </a:r>
          </a:p>
          <a:p>
            <a:r>
              <a:rPr lang="en-US" dirty="0"/>
              <a:t>English</a:t>
            </a:r>
            <a:r>
              <a:rPr lang="en-US" dirty="0" smtClean="0"/>
              <a:t> </a:t>
            </a:r>
            <a:r>
              <a:rPr lang="en-US" dirty="0"/>
              <a:t>26%</a:t>
            </a:r>
            <a:r>
              <a:rPr lang="en-US" dirty="0" smtClean="0"/>
              <a:t> </a:t>
            </a:r>
          </a:p>
          <a:p>
            <a:endParaRPr lang="en-US" dirty="0" smtClean="0"/>
          </a:p>
          <a:p>
            <a:r>
              <a:rPr lang="en-US" dirty="0" smtClean="0"/>
              <a:t>The</a:t>
            </a:r>
            <a:r>
              <a:rPr lang="en-US" baseline="0" dirty="0" smtClean="0"/>
              <a:t> rate at which our students progress through basic skills is, as we saw from the Scorecard, higher than the State average, however, can we realistically be satisfied with rates of 10% and 25%?</a:t>
            </a:r>
            <a:endParaRPr lang="en-US" dirty="0" smtClean="0"/>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Overall</a:t>
            </a:r>
            <a:r>
              <a:rPr lang="en-US" baseline="0" dirty="0" smtClean="0"/>
              <a:t>, t</a:t>
            </a:r>
            <a:r>
              <a:rPr lang="en-US" dirty="0" smtClean="0"/>
              <a:t>he </a:t>
            </a:r>
            <a:r>
              <a:rPr lang="en-US" dirty="0"/>
              <a:t>number of </a:t>
            </a:r>
            <a:r>
              <a:rPr lang="en-US" dirty="0" smtClean="0"/>
              <a:t>degrees and certificates </a:t>
            </a:r>
            <a:r>
              <a:rPr lang="en-US" dirty="0"/>
              <a:t>awarded increased </a:t>
            </a:r>
            <a:r>
              <a:rPr lang="en-US" dirty="0" smtClean="0"/>
              <a:t>by 9%.</a:t>
            </a:r>
            <a:r>
              <a:rPr lang="en-US" baseline="0" dirty="0" smtClean="0"/>
              <a:t> Within that, the number of degrees decreased by 10% but the number of certificates awarded nearly doubled.</a:t>
            </a:r>
            <a:endParaRPr lang="en-US" dirty="0" smtClean="0"/>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number of </a:t>
            </a:r>
            <a:r>
              <a:rPr lang="en-US" dirty="0" smtClean="0"/>
              <a:t>Transfers to CSU or UC increased by nearly 2% over the last five years. The trends for UC transfers was</a:t>
            </a:r>
            <a:r>
              <a:rPr lang="en-US" baseline="0" dirty="0" smtClean="0"/>
              <a:t> relatively steady. However, the path to transfer to CSU has had dramatic changes over the last five years due to the ability of our local CSUs to accept transfers. </a:t>
            </a:r>
            <a:endParaRPr lang="en-US" dirty="0" smtClean="0"/>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effectLst/>
                <a:latin typeface="+mn-lt"/>
                <a:ea typeface="+mn-ea"/>
                <a:cs typeface="+mn-cs"/>
              </a:rPr>
              <a:t>Starting in 2008-09, the Coast Community College District experienced a decline in annual FTES. FTES declined 8.7% district-wide from 2008-09 to 2012-13.  The decline in FTES reflects funding cuts at the State level not a reduction in student demand.  In 2012-13, the District chose to pursue a stabilization strategy in order to avoid layoffs. Thus, the decline in FTES in 2012-13 below the allowed funded level was a targeted strategy. Starting in 2013-14, the Coast Colleges are pursuing restoration of classes to fully meet the funded FTES level for which the District qualifies.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effectLst/>
                <a:latin typeface="+mn-lt"/>
                <a:ea typeface="+mn-ea"/>
                <a:cs typeface="+mn-cs"/>
              </a:rPr>
              <a:t>The fall 2012 CCCD unduplicated credit students 18 years of age or older (38,846) represented 6.4% of the CCCD District adult population of 599,908 according to the 2010 Census data. </a:t>
            </a:r>
            <a:endParaRPr lang="en-US" dirty="0"/>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23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Looking at</a:t>
            </a:r>
            <a:r>
              <a:rPr lang="en-US" baseline="0" dirty="0" smtClean="0"/>
              <a:t> Coast Colleges’ overall effectiveness based on the seven Scorecard measures/benchmarks (relative to State-wide averages), our strengths are helping students achieve ‘30 Units’, ‘Completion’, and ‘CTE’. District-wide, our results are somewhat mixed for ‘Persistence’, ‘Remedial Math’, and ‘Remedial English’. However, ‘Remedial ESL’ has results that are mostly at or below State-wide average. Of the three colleges, OCC has the best results in six of the seven measures, GWC has the best results in progression through Remedial English.</a:t>
            </a:r>
          </a:p>
          <a:p>
            <a:endParaRPr lang="en-US" baseline="0" dirty="0" smtClean="0"/>
          </a:p>
          <a:p>
            <a:r>
              <a:rPr lang="en-US" baseline="0" dirty="0" smtClean="0"/>
              <a:t>**</a:t>
            </a:r>
            <a:r>
              <a:rPr lang="en-US" sz="1000" b="1" dirty="0"/>
              <a:t>Persistence</a:t>
            </a:r>
          </a:p>
          <a:p>
            <a:r>
              <a:rPr lang="en-US" sz="1000" dirty="0"/>
              <a:t>This is the percentage of first-time students with a minimum of 6 units earned in a fall term who returned and enrolled in the subsequent fall term anywhere in the system. </a:t>
            </a:r>
          </a:p>
          <a:p>
            <a:r>
              <a:rPr lang="en-US" sz="1000" b="1" dirty="0"/>
              <a:t>30 Units</a:t>
            </a:r>
          </a:p>
          <a:p>
            <a:r>
              <a:rPr lang="en-US" sz="1000" dirty="0"/>
              <a:t>This is the percentage of first-time students who showed intent to complete and who, within six years, earned at least 30 units while in the California Community College System. </a:t>
            </a:r>
          </a:p>
          <a:p>
            <a:r>
              <a:rPr lang="en-US" sz="1000" b="1" dirty="0"/>
              <a:t>Completion</a:t>
            </a:r>
          </a:p>
          <a:p>
            <a:r>
              <a:rPr lang="en-US" sz="1000" dirty="0"/>
              <a:t>This measure is defined as the percentage of first-time students who earned at least 12 units and who achieved any of the following outcomes within six years: transferred to a four-year college/university, earned an AA/AS degree, earned a Certificate of 18 units or more, or achieved “Transfer Directed” or “Transfer Prepared” status.  </a:t>
            </a:r>
          </a:p>
          <a:p>
            <a:r>
              <a:rPr lang="en-US" sz="1000" b="1" dirty="0"/>
              <a:t>Remedial Math, English or ESL</a:t>
            </a:r>
          </a:p>
          <a:p>
            <a:r>
              <a:rPr lang="en-US" sz="1000" dirty="0"/>
              <a:t>This is the percentage of credit students who start out at any levels below transfer in English, Mathematics, and/or ESL and are followed for six years to determine if they successfully completed a college-level course in the same discipline.  The cohorts for each discipline are tracked from the time the student attempts a course any levels below transfer in mathematics, English, and/or ESL course at that college. </a:t>
            </a:r>
          </a:p>
          <a:p>
            <a:r>
              <a:rPr lang="en-US" sz="1000" dirty="0"/>
              <a:t> </a:t>
            </a:r>
          </a:p>
          <a:p>
            <a:r>
              <a:rPr lang="en-US" sz="1000" b="1" dirty="0"/>
              <a:t>Career Technical Education</a:t>
            </a:r>
            <a:endParaRPr lang="en-US" sz="1000" dirty="0"/>
          </a:p>
          <a:p>
            <a:r>
              <a:rPr lang="en-US" sz="1000" dirty="0"/>
              <a:t>This is the percentage of students who completed several courses classified as career technical education (or vocational) in a single discipline and succeeded in completing a degree, certificate or transfer related outcome within six years. </a:t>
            </a:r>
          </a:p>
          <a:p>
            <a:endParaRPr lang="en-US" dirty="0"/>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000" b="1" dirty="0" smtClean="0"/>
              <a:t>Persistence</a:t>
            </a:r>
            <a:endParaRPr lang="en-US" sz="1000" b="1" dirty="0"/>
          </a:p>
          <a:p>
            <a:r>
              <a:rPr lang="en-US" sz="1000" dirty="0" smtClean="0"/>
              <a:t>The percentage of first-time students with minimum of 6 units earned who attempted any Math or English in the first three years and enrolled in first three consecutive primary semester terms anywhere in the CCC system. </a:t>
            </a:r>
          </a:p>
          <a:p>
            <a:endParaRPr lang="en-US" sz="1000" dirty="0"/>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000" b="1" dirty="0" smtClean="0"/>
              <a:t>30 </a:t>
            </a:r>
            <a:r>
              <a:rPr lang="en-US" sz="1000" b="1" dirty="0"/>
              <a:t>Units</a:t>
            </a:r>
          </a:p>
          <a:p>
            <a:r>
              <a:rPr lang="en-US" sz="1000" dirty="0"/>
              <a:t>This is the percentage </a:t>
            </a:r>
            <a:r>
              <a:rPr lang="en-US" sz="1000" dirty="0" smtClean="0"/>
              <a:t>of </a:t>
            </a:r>
            <a:r>
              <a:rPr lang="en-US" sz="1000" dirty="0"/>
              <a:t>first-time students who showed </a:t>
            </a:r>
            <a:r>
              <a:rPr lang="en-US" sz="1000" dirty="0" smtClean="0"/>
              <a:t>intent* </a:t>
            </a:r>
            <a:r>
              <a:rPr lang="en-US" sz="1000" dirty="0"/>
              <a:t>to complete and who, within six years, earned at least 30 units while in the California Community College System. </a:t>
            </a:r>
            <a:endParaRPr lang="en-US" sz="1000" dirty="0" smtClean="0"/>
          </a:p>
          <a:p>
            <a:endParaRPr lang="en-US" sz="1000" dirty="0" smtClean="0"/>
          </a:p>
          <a:p>
            <a:r>
              <a:rPr lang="en-US" sz="1000" smtClean="0"/>
              <a:t>*Intent</a:t>
            </a:r>
            <a:r>
              <a:rPr lang="en-US" sz="1000" dirty="0" smtClean="0"/>
              <a:t>: attempted</a:t>
            </a:r>
            <a:r>
              <a:rPr lang="en-US" sz="1000" baseline="0" dirty="0" smtClean="0"/>
              <a:t> transfer-level math and English in the first three years</a:t>
            </a:r>
            <a:endParaRPr lang="en-US" sz="1000" dirty="0"/>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000" b="1" dirty="0" smtClean="0"/>
              <a:t>Completion</a:t>
            </a:r>
            <a:endParaRPr lang="en-US" sz="1000" b="1" dirty="0"/>
          </a:p>
          <a:p>
            <a:r>
              <a:rPr lang="en-US" sz="1000" dirty="0"/>
              <a:t>This measure is defined as the percentage of first-time students who earned at least 12 units and who achieved any of the following outcomes within six years: transferred to a four-year college/university, earned an AA/AS degree, earned a Certificate of 18 units or more, or achieved “Transfer Directed” or “Transfer Prepared” status.  </a:t>
            </a:r>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000" b="1" dirty="0" smtClean="0"/>
              <a:t>Remedial Math</a:t>
            </a:r>
          </a:p>
          <a:p>
            <a:r>
              <a:rPr lang="en-US" sz="1000" dirty="0" smtClean="0"/>
              <a:t>This is the percentage of credit students who start out at any levels below transfer in Math and are followed for six years to determine if they successfully completed a college-level course in the same discipline.  The cohorts are tracked from the time the student attempts a course any levels below transfer in Math course at that college. </a:t>
            </a:r>
          </a:p>
          <a:p>
            <a:r>
              <a:rPr lang="en-US" sz="1000" dirty="0"/>
              <a:t> </a:t>
            </a:r>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b="1" dirty="0" smtClean="0"/>
              <a:t>Remedial English</a:t>
            </a:r>
          </a:p>
          <a:p>
            <a:r>
              <a:rPr lang="en-US" sz="1200" dirty="0" smtClean="0"/>
              <a:t>This is the percentage of credit students who start out at any levels below transfer in English and are followed for six years to determine if they successfully completed a college-level course in the same discipline.  The cohorts are tracked from the time the student attempts a course any levels below transfer in English course at that college. </a:t>
            </a:r>
            <a:endParaRPr lang="en-US" sz="1200" dirty="0"/>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b="1" dirty="0" smtClean="0"/>
              <a:t>Remedial ESL</a:t>
            </a:r>
          </a:p>
          <a:p>
            <a:r>
              <a:rPr lang="en-US" sz="1200" dirty="0" smtClean="0"/>
              <a:t>This is the percentage of credit students who start out at any levels below transfer in ESL and are followed for six years to determine if they successfully completed a college-level course in the same discipline.  The cohorts are tracked from the time the student attempts a course any levels below transfer in ESL course at that college. </a:t>
            </a:r>
            <a:endParaRPr lang="en-US" sz="1200" dirty="0"/>
          </a:p>
        </p:txBody>
      </p:sp>
      <p:sp>
        <p:nvSpPr>
          <p:cNvPr id="4" name="Slide Number Placeholder 3"/>
          <p:cNvSpPr>
            <a:spLocks noGrp="1"/>
          </p:cNvSpPr>
          <p:nvPr>
            <p:ph type="sldNum" sz="quarter" idx="10"/>
          </p:nvPr>
        </p:nvSpPr>
        <p:spPr/>
        <p:txBody>
          <a:bodyPr/>
          <a:lstStyle/>
          <a:p>
            <a:pPr>
              <a:defRPr/>
            </a:pPr>
            <a:fld id="{21A003BF-4AB8-40F3-AFBF-E332DBD69BF2}"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June 15, 2011</a:t>
            </a: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D597C5-D86E-411D-B2D0-D5C7F5688DA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June 15, 2011</a:t>
            </a: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B83853-BC91-4E82-916A-D58BCBDA555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June 15, 2011</a:t>
            </a: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7CC938-1559-455F-83B7-8D1C05451F0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June 15, 2011</a:t>
            </a: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6AB609-8302-414C-A9A4-52F3A97EC12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June 15, 2011</a:t>
            </a: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C90FBC-1F44-4B73-BEEE-5F307D9CC3D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June 15, 2011</a:t>
            </a: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9E62AB-7477-40C0-BA6E-9D950CE11BC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June 15, 2011</a:t>
            </a: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4131285-5131-444B-B981-241A9F254AC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June 15, 2011</a:t>
            </a: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C0A3D22-D8C4-4572-8620-4F0E6970E61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June 15, 2011</a:t>
            </a: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DBCCA48-A10C-4D8F-8DA4-390DE029B0C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June 15, 2011</a:t>
            </a: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A32F49-3251-4469-8587-A24D149FB03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2000" t="-2000" r="-2000" b="-2000"/>
          </a:stretch>
        </a:blipFill>
        <a:effectLst/>
      </p:bgPr>
    </p:bg>
    <p:spTree>
      <p:nvGrpSpPr>
        <p:cNvPr id="1" name=""/>
        <p:cNvGrpSpPr/>
        <p:nvPr/>
      </p:nvGrpSpPr>
      <p:grpSpPr>
        <a:xfrm>
          <a:off x="0" y="0"/>
          <a:ext cx="0" cy="0"/>
          <a:chOff x="0" y="0"/>
          <a:chExt cx="0" cy="0"/>
        </a:xfrm>
      </p:grpSpPr>
      <p:sp>
        <p:nvSpPr>
          <p:cNvPr id="1229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r>
              <a:rPr lang="en-US" smtClean="0"/>
              <a:t>June 15,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F298D7C-8119-43B5-9E08-C95461E476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sp>
        <p:nvSpPr>
          <p:cNvPr id="14" name="Rectangle 7"/>
          <p:cNvSpPr>
            <a:spLocks noChangeArrowheads="1"/>
          </p:cNvSpPr>
          <p:nvPr/>
        </p:nvSpPr>
        <p:spPr bwMode="auto">
          <a:xfrm>
            <a:off x="1524000" y="1752600"/>
            <a:ext cx="6172200" cy="1828800"/>
          </a:xfrm>
          <a:prstGeom prst="rect">
            <a:avLst/>
          </a:prstGeom>
          <a:noFill/>
          <a:ln w="9525">
            <a:noFill/>
            <a:miter lim="800000"/>
            <a:headEnd/>
            <a:tailEnd/>
          </a:ln>
          <a:effectLst/>
        </p:spPr>
        <p:txBody>
          <a:bodyPr lIns="92075" tIns="46038" rIns="92075" bIns="46038" anchor="ctr"/>
          <a:lstStyle/>
          <a:p>
            <a:pPr algn="ctr" fontAlgn="auto">
              <a:spcBef>
                <a:spcPts val="0"/>
              </a:spcBef>
              <a:spcAft>
                <a:spcPts val="0"/>
              </a:spcAft>
              <a:defRPr/>
            </a:pPr>
            <a:endParaRPr lang="en-US" sz="2800" b="1" dirty="0">
              <a:ln>
                <a:solidFill>
                  <a:schemeClr val="tx2"/>
                </a:solidFill>
              </a:ln>
              <a:solidFill>
                <a:schemeClr val="bg1"/>
              </a:solidFill>
              <a:latin typeface="+mn-lt"/>
            </a:endParaRPr>
          </a:p>
        </p:txBody>
      </p:sp>
      <p:sp>
        <p:nvSpPr>
          <p:cNvPr id="2" name="Rectangle 1"/>
          <p:cNvSpPr/>
          <p:nvPr/>
        </p:nvSpPr>
        <p:spPr>
          <a:xfrm>
            <a:off x="685800" y="1828800"/>
            <a:ext cx="7467600" cy="2923877"/>
          </a:xfrm>
          <a:prstGeom prst="rect">
            <a:avLst/>
          </a:prstGeom>
        </p:spPr>
        <p:txBody>
          <a:bodyPr wrap="square">
            <a:spAutoFit/>
          </a:bodyPr>
          <a:lstStyle/>
          <a:p>
            <a:pPr algn="ctr"/>
            <a:r>
              <a:rPr lang="en-US" sz="3600" dirty="0" smtClean="0">
                <a:solidFill>
                  <a:schemeClr val="bg1"/>
                </a:solidFill>
              </a:rPr>
              <a:t>Highlights </a:t>
            </a:r>
            <a:r>
              <a:rPr lang="en-US" sz="3600" dirty="0">
                <a:solidFill>
                  <a:schemeClr val="bg1"/>
                </a:solidFill>
              </a:rPr>
              <a:t>from </a:t>
            </a:r>
            <a:r>
              <a:rPr lang="en-US" sz="3600" dirty="0" smtClean="0">
                <a:solidFill>
                  <a:schemeClr val="bg1"/>
                </a:solidFill>
              </a:rPr>
              <a:t>the District-wide </a:t>
            </a:r>
          </a:p>
          <a:p>
            <a:pPr algn="ctr"/>
            <a:r>
              <a:rPr lang="en-US" sz="3600" dirty="0" smtClean="0">
                <a:solidFill>
                  <a:schemeClr val="bg1"/>
                </a:solidFill>
              </a:rPr>
              <a:t>Annual  Institutional</a:t>
            </a:r>
          </a:p>
          <a:p>
            <a:pPr algn="ctr"/>
            <a:r>
              <a:rPr lang="en-US" sz="3600" dirty="0" smtClean="0">
                <a:solidFill>
                  <a:schemeClr val="bg1"/>
                </a:solidFill>
              </a:rPr>
              <a:t>Effectiveness </a:t>
            </a:r>
            <a:r>
              <a:rPr lang="en-US" sz="3600" dirty="0">
                <a:solidFill>
                  <a:schemeClr val="bg1"/>
                </a:solidFill>
              </a:rPr>
              <a:t>Report </a:t>
            </a:r>
            <a:r>
              <a:rPr lang="en-US" sz="3600" dirty="0" smtClean="0">
                <a:solidFill>
                  <a:schemeClr val="bg1"/>
                </a:solidFill>
              </a:rPr>
              <a:t>2012-13</a:t>
            </a:r>
          </a:p>
          <a:p>
            <a:pPr algn="ctr"/>
            <a:endParaRPr lang="en-US" sz="3600" dirty="0">
              <a:solidFill>
                <a:schemeClr val="bg1"/>
              </a:solidFill>
            </a:endParaRPr>
          </a:p>
          <a:p>
            <a:pPr algn="ctr"/>
            <a:r>
              <a:rPr lang="en-US" sz="2000" dirty="0" smtClean="0">
                <a:solidFill>
                  <a:schemeClr val="bg1"/>
                </a:solidFill>
              </a:rPr>
              <a:t>Presentation to </a:t>
            </a:r>
            <a:r>
              <a:rPr lang="en-US" sz="2000" dirty="0">
                <a:solidFill>
                  <a:schemeClr val="bg1"/>
                </a:solidFill>
              </a:rPr>
              <a:t>the </a:t>
            </a:r>
            <a:r>
              <a:rPr lang="en-US" sz="2000" dirty="0" smtClean="0">
                <a:solidFill>
                  <a:schemeClr val="bg1"/>
                </a:solidFill>
              </a:rPr>
              <a:t>Board of Trustees</a:t>
            </a:r>
          </a:p>
          <a:p>
            <a:pPr algn="ctr"/>
            <a:r>
              <a:rPr lang="en-US" sz="2000" dirty="0" smtClean="0">
                <a:solidFill>
                  <a:schemeClr val="bg1"/>
                </a:solidFill>
              </a:rPr>
              <a:t>February 5, 2014</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219200"/>
            <a:ext cx="8229600" cy="762000"/>
          </a:xfrm>
        </p:spPr>
        <p:txBody>
          <a:bodyPr/>
          <a:lstStyle/>
          <a:p>
            <a:r>
              <a:rPr lang="en-US" sz="3200" dirty="0" smtClean="0"/>
              <a:t>Career Technical </a:t>
            </a:r>
            <a:r>
              <a:rPr lang="en-US" sz="3200" dirty="0"/>
              <a:t>Education – Comparison of Five Cohorts Tracked Over Six Years</a:t>
            </a:r>
          </a:p>
        </p:txBody>
      </p:sp>
      <p:sp>
        <p:nvSpPr>
          <p:cNvPr id="15" name="Content Placeholder 14"/>
          <p:cNvSpPr>
            <a:spLocks noGrp="1"/>
          </p:cNvSpPr>
          <p:nvPr>
            <p:ph sz="half" idx="1"/>
          </p:nvPr>
        </p:nvSpPr>
        <p:spPr>
          <a:xfrm>
            <a:off x="762000" y="2362201"/>
            <a:ext cx="7772400" cy="3733800"/>
          </a:xfrm>
        </p:spPr>
        <p:txBody>
          <a:bodyPr/>
          <a:lstStyle/>
          <a:p>
            <a:endParaRPr lang="en-US" dirty="0" smtClean="0"/>
          </a:p>
          <a:p>
            <a:endParaRPr lang="en-US" dirty="0" smtClean="0"/>
          </a:p>
          <a:p>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Content Placeholder 5"/>
          <p:cNvSpPr>
            <a:spLocks noGrp="1"/>
          </p:cNvSpPr>
          <p:nvPr>
            <p:ph sz="half" idx="1"/>
          </p:nvPr>
        </p:nvSpPr>
        <p:spPr>
          <a:xfrm>
            <a:off x="304800" y="6283960"/>
            <a:ext cx="4495800" cy="266700"/>
          </a:xfrm>
        </p:spPr>
        <p:txBody>
          <a:bodyPr/>
          <a:lstStyle/>
          <a:p>
            <a:pPr marL="0" indent="0">
              <a:buNone/>
            </a:pPr>
            <a:r>
              <a:rPr lang="en-US" sz="1200" dirty="0" smtClean="0"/>
              <a:t>Page 8 of IE Report</a:t>
            </a:r>
            <a:endParaRPr lang="en-US" sz="1200" dirty="0"/>
          </a:p>
        </p:txBody>
      </p:sp>
      <p:graphicFrame>
        <p:nvGraphicFramePr>
          <p:cNvPr id="6" name="Chart 5"/>
          <p:cNvGraphicFramePr/>
          <p:nvPr>
            <p:extLst>
              <p:ext uri="{D42A27DB-BD31-4B8C-83A1-F6EECF244321}">
                <p14:modId xmlns:p14="http://schemas.microsoft.com/office/powerpoint/2010/main" val="1921719220"/>
              </p:ext>
            </p:extLst>
          </p:nvPr>
        </p:nvGraphicFramePr>
        <p:xfrm>
          <a:off x="457200" y="2133600"/>
          <a:ext cx="8229600" cy="40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2452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219200"/>
            <a:ext cx="8229600" cy="1143000"/>
          </a:xfrm>
        </p:spPr>
        <p:txBody>
          <a:bodyPr/>
          <a:lstStyle/>
          <a:p>
            <a:r>
              <a:rPr lang="en-US" dirty="0" smtClean="0"/>
              <a:t>Institutional Effectiveness 2012-13</a:t>
            </a:r>
            <a:endParaRPr lang="en-US" dirty="0"/>
          </a:p>
        </p:txBody>
      </p:sp>
      <p:sp>
        <p:nvSpPr>
          <p:cNvPr id="15" name="Content Placeholder 14"/>
          <p:cNvSpPr>
            <a:spLocks noGrp="1"/>
          </p:cNvSpPr>
          <p:nvPr>
            <p:ph sz="half" idx="1"/>
          </p:nvPr>
        </p:nvSpPr>
        <p:spPr>
          <a:xfrm>
            <a:off x="762000" y="2362201"/>
            <a:ext cx="7772400" cy="3733800"/>
          </a:xfrm>
        </p:spPr>
        <p:txBody>
          <a:bodyPr/>
          <a:lstStyle/>
          <a:p>
            <a:endParaRPr lang="en-US" dirty="0" smtClean="0"/>
          </a:p>
          <a:p>
            <a:endParaRPr lang="en-US" dirty="0" smtClean="0"/>
          </a:p>
          <a:p>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499167386"/>
              </p:ext>
            </p:extLst>
          </p:nvPr>
        </p:nvGraphicFramePr>
        <p:xfrm>
          <a:off x="457200" y="2286001"/>
          <a:ext cx="82296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8" name="Content Placeholder 5"/>
          <p:cNvSpPr>
            <a:spLocks noGrp="1"/>
          </p:cNvSpPr>
          <p:nvPr>
            <p:ph sz="half" idx="1"/>
          </p:nvPr>
        </p:nvSpPr>
        <p:spPr>
          <a:xfrm>
            <a:off x="304800" y="6096000"/>
            <a:ext cx="4495800" cy="454660"/>
          </a:xfrm>
        </p:spPr>
        <p:txBody>
          <a:bodyPr/>
          <a:lstStyle/>
          <a:p>
            <a:pPr marL="0" indent="0">
              <a:buNone/>
            </a:pPr>
            <a:r>
              <a:rPr lang="en-US" sz="1200" dirty="0" smtClean="0"/>
              <a:t>Page 13 of IE Report</a:t>
            </a:r>
          </a:p>
          <a:p>
            <a:pPr marL="0" indent="0">
              <a:buNone/>
            </a:pPr>
            <a:r>
              <a:rPr lang="en-US" sz="1200" dirty="0"/>
              <a:t>* Also a Governance Institute Student Success (GISS) Indicator</a:t>
            </a:r>
          </a:p>
          <a:p>
            <a:pPr marL="0" indent="0">
              <a:buNone/>
            </a:pPr>
            <a:endParaRPr lang="en-US" sz="1200" dirty="0"/>
          </a:p>
        </p:txBody>
      </p:sp>
    </p:spTree>
    <p:extLst>
      <p:ext uri="{BB962C8B-B14F-4D97-AF65-F5344CB8AC3E}">
        <p14:creationId xmlns:p14="http://schemas.microsoft.com/office/powerpoint/2010/main" val="154226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219200"/>
            <a:ext cx="8229600" cy="990600"/>
          </a:xfrm>
        </p:spPr>
        <p:txBody>
          <a:bodyPr/>
          <a:lstStyle/>
          <a:p>
            <a:r>
              <a:rPr lang="en-US" dirty="0" smtClean="0"/>
              <a:t>Institutional Effectiveness 2012-13</a:t>
            </a:r>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Content Placeholder 5"/>
          <p:cNvSpPr>
            <a:spLocks noGrp="1"/>
          </p:cNvSpPr>
          <p:nvPr>
            <p:ph sz="half" idx="1"/>
          </p:nvPr>
        </p:nvSpPr>
        <p:spPr>
          <a:xfrm>
            <a:off x="1600200" y="2133600"/>
            <a:ext cx="6096000" cy="533400"/>
          </a:xfrm>
        </p:spPr>
        <p:txBody>
          <a:bodyPr/>
          <a:lstStyle/>
          <a:p>
            <a:pPr marL="0" indent="0">
              <a:buNone/>
            </a:pPr>
            <a:r>
              <a:rPr lang="en-US" sz="2400" dirty="0" smtClean="0"/>
              <a:t>Number of Degrees and Certificates Awarded*</a:t>
            </a:r>
            <a:endParaRPr lang="en-US" sz="2400" dirty="0"/>
          </a:p>
        </p:txBody>
      </p:sp>
      <p:sp>
        <p:nvSpPr>
          <p:cNvPr id="8" name="Content Placeholder 5"/>
          <p:cNvSpPr>
            <a:spLocks noGrp="1"/>
          </p:cNvSpPr>
          <p:nvPr>
            <p:ph sz="half" idx="1"/>
          </p:nvPr>
        </p:nvSpPr>
        <p:spPr>
          <a:xfrm>
            <a:off x="304800" y="6096000"/>
            <a:ext cx="4495800" cy="454660"/>
          </a:xfrm>
        </p:spPr>
        <p:txBody>
          <a:bodyPr/>
          <a:lstStyle/>
          <a:p>
            <a:pPr marL="0" indent="0">
              <a:buNone/>
            </a:pPr>
            <a:r>
              <a:rPr lang="en-US" sz="1200" dirty="0" smtClean="0"/>
              <a:t>Page 26 and 27 of IE Report</a:t>
            </a:r>
          </a:p>
          <a:p>
            <a:pPr marL="0" indent="0">
              <a:buNone/>
            </a:pPr>
            <a:r>
              <a:rPr lang="en-US" sz="1200" dirty="0"/>
              <a:t>* Also a Governance Institute Student Success (GISS) Indicator</a:t>
            </a:r>
          </a:p>
          <a:p>
            <a:pPr marL="0" indent="0">
              <a:buNone/>
            </a:pPr>
            <a:endParaRPr lang="en-US" sz="1200" dirty="0"/>
          </a:p>
        </p:txBody>
      </p:sp>
      <p:graphicFrame>
        <p:nvGraphicFramePr>
          <p:cNvPr id="2" name="Chart 1"/>
          <p:cNvGraphicFramePr/>
          <p:nvPr>
            <p:extLst>
              <p:ext uri="{D42A27DB-BD31-4B8C-83A1-F6EECF244321}">
                <p14:modId xmlns:p14="http://schemas.microsoft.com/office/powerpoint/2010/main" val="363000388"/>
              </p:ext>
            </p:extLst>
          </p:nvPr>
        </p:nvGraphicFramePr>
        <p:xfrm>
          <a:off x="457200" y="2667000"/>
          <a:ext cx="8229600" cy="3352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62419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219200"/>
            <a:ext cx="8229600" cy="990600"/>
          </a:xfrm>
        </p:spPr>
        <p:txBody>
          <a:bodyPr/>
          <a:lstStyle/>
          <a:p>
            <a:r>
              <a:rPr lang="en-US" dirty="0" smtClean="0"/>
              <a:t>Institutional Effectiveness 2012-13</a:t>
            </a:r>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Content Placeholder 5"/>
          <p:cNvSpPr>
            <a:spLocks noGrp="1"/>
          </p:cNvSpPr>
          <p:nvPr>
            <p:ph sz="half" idx="1"/>
          </p:nvPr>
        </p:nvSpPr>
        <p:spPr>
          <a:xfrm>
            <a:off x="2133600" y="2133600"/>
            <a:ext cx="4800600" cy="533400"/>
          </a:xfrm>
        </p:spPr>
        <p:txBody>
          <a:bodyPr/>
          <a:lstStyle/>
          <a:p>
            <a:pPr marL="0" indent="0">
              <a:buNone/>
            </a:pPr>
            <a:r>
              <a:rPr lang="en-US" sz="2400" dirty="0" smtClean="0"/>
              <a:t>Number of Transfers to CSU and UC*</a:t>
            </a:r>
            <a:endParaRPr lang="en-US" sz="2400" dirty="0"/>
          </a:p>
        </p:txBody>
      </p:sp>
      <p:sp>
        <p:nvSpPr>
          <p:cNvPr id="9" name="Content Placeholder 5"/>
          <p:cNvSpPr>
            <a:spLocks noGrp="1"/>
          </p:cNvSpPr>
          <p:nvPr>
            <p:ph sz="half" idx="1"/>
          </p:nvPr>
        </p:nvSpPr>
        <p:spPr>
          <a:xfrm>
            <a:off x="304800" y="6096000"/>
            <a:ext cx="4495800" cy="454660"/>
          </a:xfrm>
        </p:spPr>
        <p:txBody>
          <a:bodyPr/>
          <a:lstStyle/>
          <a:p>
            <a:pPr marL="0" indent="0">
              <a:buNone/>
            </a:pPr>
            <a:r>
              <a:rPr lang="en-US" sz="1200" dirty="0" smtClean="0"/>
              <a:t>Page 28 and 29 of IE Report</a:t>
            </a:r>
          </a:p>
          <a:p>
            <a:pPr marL="0" indent="0">
              <a:buNone/>
            </a:pPr>
            <a:r>
              <a:rPr lang="en-US" sz="1200" dirty="0"/>
              <a:t>* Also a Governance Institute Student Success (GISS) Indicator</a:t>
            </a:r>
          </a:p>
          <a:p>
            <a:pPr marL="0" indent="0">
              <a:buNone/>
            </a:pPr>
            <a:endParaRPr lang="en-US" sz="1200" dirty="0"/>
          </a:p>
        </p:txBody>
      </p:sp>
      <p:graphicFrame>
        <p:nvGraphicFramePr>
          <p:cNvPr id="2" name="Chart 1"/>
          <p:cNvGraphicFramePr/>
          <p:nvPr>
            <p:extLst>
              <p:ext uri="{D42A27DB-BD31-4B8C-83A1-F6EECF244321}">
                <p14:modId xmlns:p14="http://schemas.microsoft.com/office/powerpoint/2010/main" val="3505858358"/>
              </p:ext>
            </p:extLst>
          </p:nvPr>
        </p:nvGraphicFramePr>
        <p:xfrm>
          <a:off x="381000" y="2667000"/>
          <a:ext cx="8229600" cy="3403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95778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219200"/>
            <a:ext cx="8229600" cy="762000"/>
          </a:xfrm>
        </p:spPr>
        <p:txBody>
          <a:bodyPr/>
          <a:lstStyle/>
          <a:p>
            <a:r>
              <a:rPr lang="en-US" sz="3600" dirty="0" smtClean="0"/>
              <a:t>Annual Total Full-Time Equivalent Students (FTES)</a:t>
            </a:r>
            <a:endParaRPr lang="en-US" sz="3600" dirty="0"/>
          </a:p>
        </p:txBody>
      </p:sp>
      <p:sp>
        <p:nvSpPr>
          <p:cNvPr id="15" name="Content Placeholder 14"/>
          <p:cNvSpPr>
            <a:spLocks noGrp="1"/>
          </p:cNvSpPr>
          <p:nvPr>
            <p:ph sz="half" idx="1"/>
          </p:nvPr>
        </p:nvSpPr>
        <p:spPr>
          <a:xfrm>
            <a:off x="762000" y="2362201"/>
            <a:ext cx="7772400" cy="3733800"/>
          </a:xfrm>
        </p:spPr>
        <p:txBody>
          <a:bodyPr/>
          <a:lstStyle/>
          <a:p>
            <a:endParaRPr lang="en-US" dirty="0" smtClean="0"/>
          </a:p>
          <a:p>
            <a:endParaRPr lang="en-US" dirty="0" smtClean="0"/>
          </a:p>
          <a:p>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graphicFrame>
        <p:nvGraphicFramePr>
          <p:cNvPr id="2" name="Content Placeholder 1"/>
          <p:cNvGraphicFramePr>
            <a:graphicFrameLocks noGrp="1"/>
          </p:cNvGraphicFramePr>
          <p:nvPr>
            <p:ph sz="half" idx="1"/>
            <p:extLst>
              <p:ext uri="{D42A27DB-BD31-4B8C-83A1-F6EECF244321}">
                <p14:modId xmlns:p14="http://schemas.microsoft.com/office/powerpoint/2010/main" val="2280997652"/>
              </p:ext>
            </p:extLst>
          </p:nvPr>
        </p:nvGraphicFramePr>
        <p:xfrm>
          <a:off x="304800" y="2057401"/>
          <a:ext cx="83820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228600" y="6324600"/>
            <a:ext cx="4706738" cy="246221"/>
          </a:xfrm>
          <a:prstGeom prst="rect">
            <a:avLst/>
          </a:prstGeom>
          <a:noFill/>
        </p:spPr>
        <p:txBody>
          <a:bodyPr wrap="none" rtlCol="0">
            <a:spAutoFit/>
          </a:bodyPr>
          <a:lstStyle/>
          <a:p>
            <a:r>
              <a:rPr lang="en-US" sz="1000" dirty="0" smtClean="0"/>
              <a:t>* Includes California </a:t>
            </a:r>
            <a:r>
              <a:rPr lang="en-US" sz="1000" dirty="0"/>
              <a:t>resident, </a:t>
            </a:r>
            <a:r>
              <a:rPr lang="en-US" sz="1000" dirty="0" smtClean="0"/>
              <a:t>non-resident, credit, non-credit </a:t>
            </a:r>
            <a:r>
              <a:rPr lang="en-US" sz="1000" dirty="0"/>
              <a:t>and </a:t>
            </a:r>
            <a:r>
              <a:rPr lang="en-US" sz="1000" dirty="0" smtClean="0"/>
              <a:t>exempt FTES.</a:t>
            </a:r>
            <a:endParaRPr lang="en-US" sz="1000" dirty="0"/>
          </a:p>
        </p:txBody>
      </p:sp>
    </p:spTree>
    <p:extLst>
      <p:ext uri="{BB962C8B-B14F-4D97-AF65-F5344CB8AC3E}">
        <p14:creationId xmlns:p14="http://schemas.microsoft.com/office/powerpoint/2010/main" val="12305370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219200"/>
            <a:ext cx="8229600" cy="1143000"/>
          </a:xfrm>
        </p:spPr>
        <p:txBody>
          <a:bodyPr/>
          <a:lstStyle/>
          <a:p>
            <a:r>
              <a:rPr lang="en-US" dirty="0" smtClean="0"/>
              <a:t>District Adult Population Served</a:t>
            </a:r>
            <a:endParaRPr lang="en-US" dirty="0"/>
          </a:p>
        </p:txBody>
      </p:sp>
      <p:sp>
        <p:nvSpPr>
          <p:cNvPr id="15" name="Content Placeholder 14"/>
          <p:cNvSpPr>
            <a:spLocks noGrp="1"/>
          </p:cNvSpPr>
          <p:nvPr>
            <p:ph sz="half" idx="1"/>
          </p:nvPr>
        </p:nvSpPr>
        <p:spPr>
          <a:xfrm>
            <a:off x="762000" y="2362201"/>
            <a:ext cx="7772400" cy="3733800"/>
          </a:xfrm>
        </p:spPr>
        <p:txBody>
          <a:bodyPr/>
          <a:lstStyle/>
          <a:p>
            <a:endParaRPr lang="en-US" dirty="0" smtClean="0"/>
          </a:p>
          <a:p>
            <a:endParaRPr lang="en-US" dirty="0" smtClean="0"/>
          </a:p>
          <a:p>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graphicFrame>
        <p:nvGraphicFramePr>
          <p:cNvPr id="2" name="Content Placeholder 1"/>
          <p:cNvGraphicFramePr>
            <a:graphicFrameLocks noGrp="1"/>
          </p:cNvGraphicFramePr>
          <p:nvPr>
            <p:ph sz="half" idx="1"/>
            <p:extLst>
              <p:ext uri="{D42A27DB-BD31-4B8C-83A1-F6EECF244321}">
                <p14:modId xmlns:p14="http://schemas.microsoft.com/office/powerpoint/2010/main" val="1521204762"/>
              </p:ext>
            </p:extLst>
          </p:nvPr>
        </p:nvGraphicFramePr>
        <p:xfrm>
          <a:off x="533400" y="2133600"/>
          <a:ext cx="8305800" cy="3886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7127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219200"/>
            <a:ext cx="8229600" cy="1143000"/>
          </a:xfrm>
        </p:spPr>
        <p:txBody>
          <a:bodyPr/>
          <a:lstStyle/>
          <a:p>
            <a:r>
              <a:rPr lang="en-US" dirty="0" smtClean="0"/>
              <a:t>Student Ethnicity</a:t>
            </a:r>
            <a:endParaRPr lang="en-US" dirty="0"/>
          </a:p>
        </p:txBody>
      </p:sp>
      <p:sp>
        <p:nvSpPr>
          <p:cNvPr id="15" name="Content Placeholder 14"/>
          <p:cNvSpPr>
            <a:spLocks noGrp="1"/>
          </p:cNvSpPr>
          <p:nvPr>
            <p:ph sz="half" idx="1"/>
          </p:nvPr>
        </p:nvSpPr>
        <p:spPr>
          <a:xfrm>
            <a:off x="762000" y="2362201"/>
            <a:ext cx="7772400" cy="3733800"/>
          </a:xfrm>
        </p:spPr>
        <p:txBody>
          <a:bodyPr/>
          <a:lstStyle/>
          <a:p>
            <a:endParaRPr lang="en-US" dirty="0" smtClean="0"/>
          </a:p>
          <a:p>
            <a:endParaRPr lang="en-US" dirty="0" smtClean="0"/>
          </a:p>
          <a:p>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graphicFrame>
        <p:nvGraphicFramePr>
          <p:cNvPr id="6" name="Chart 5"/>
          <p:cNvGraphicFramePr/>
          <p:nvPr>
            <p:extLst>
              <p:ext uri="{D42A27DB-BD31-4B8C-83A1-F6EECF244321}">
                <p14:modId xmlns:p14="http://schemas.microsoft.com/office/powerpoint/2010/main" val="2654365226"/>
              </p:ext>
            </p:extLst>
          </p:nvPr>
        </p:nvGraphicFramePr>
        <p:xfrm>
          <a:off x="381000" y="2133600"/>
          <a:ext cx="8229600" cy="3937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98403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219200"/>
            <a:ext cx="8229600" cy="838200"/>
          </a:xfrm>
        </p:spPr>
        <p:txBody>
          <a:bodyPr/>
          <a:lstStyle/>
          <a:p>
            <a:r>
              <a:rPr lang="en-US" sz="3600" dirty="0" smtClean="0"/>
              <a:t>Student Success Projects and Initiatives</a:t>
            </a:r>
            <a:endParaRPr lang="en-US" sz="3600" dirty="0"/>
          </a:p>
        </p:txBody>
      </p:sp>
      <p:sp>
        <p:nvSpPr>
          <p:cNvPr id="15" name="Content Placeholder 14"/>
          <p:cNvSpPr>
            <a:spLocks noGrp="1"/>
          </p:cNvSpPr>
          <p:nvPr>
            <p:ph sz="half" idx="1"/>
          </p:nvPr>
        </p:nvSpPr>
        <p:spPr>
          <a:xfrm>
            <a:off x="381000" y="1905000"/>
            <a:ext cx="8534400" cy="4191001"/>
          </a:xfrm>
        </p:spPr>
        <p:txBody>
          <a:bodyPr/>
          <a:lstStyle/>
          <a:p>
            <a:pPr marL="0" indent="0" algn="ctr">
              <a:buNone/>
            </a:pPr>
            <a:r>
              <a:rPr lang="en-US" b="1" dirty="0" smtClean="0"/>
              <a:t>District-Wide</a:t>
            </a:r>
          </a:p>
          <a:p>
            <a:pPr marL="0" indent="0">
              <a:buNone/>
            </a:pPr>
            <a:r>
              <a:rPr lang="en-US" sz="2400" dirty="0" smtClean="0"/>
              <a:t>- </a:t>
            </a:r>
            <a:r>
              <a:rPr lang="en-US" sz="2400" dirty="0"/>
              <a:t>In June 2013, DegreeWorks – the integrated, online student educational planning </a:t>
            </a:r>
            <a:r>
              <a:rPr lang="en-US" sz="2400" dirty="0" smtClean="0"/>
              <a:t>(SEP) and </a:t>
            </a:r>
            <a:r>
              <a:rPr lang="en-US" sz="2400" dirty="0"/>
              <a:t>degree audit system – has been launched for use by students, counselors and other staff at all three colleges. The implementation of this system </a:t>
            </a:r>
            <a:r>
              <a:rPr lang="en-US" sz="2400" dirty="0" smtClean="0"/>
              <a:t>allows </a:t>
            </a:r>
            <a:r>
              <a:rPr lang="en-US" sz="2400" dirty="0"/>
              <a:t>the </a:t>
            </a:r>
            <a:r>
              <a:rPr lang="en-US" sz="2400" dirty="0" smtClean="0"/>
              <a:t>colleges </a:t>
            </a:r>
            <a:r>
              <a:rPr lang="en-US" sz="2400" dirty="0"/>
              <a:t>to be able to start scheduling courses based on student needs and enhance students’ completion of their educational goals in a timely manner. </a:t>
            </a:r>
            <a:r>
              <a:rPr lang="en-US" sz="2400" dirty="0" smtClean="0"/>
              <a:t>Having a SEP is one of the requirements of the Student Success Act of 2012 for qualifying for priority registration effective fall 2014.</a:t>
            </a:r>
            <a:endParaRPr lang="en-US" dirty="0" smtClean="0"/>
          </a:p>
          <a:p>
            <a:pPr marL="0" indent="0">
              <a:buNone/>
            </a:pPr>
            <a:endParaRPr lang="en-US" dirty="0" smtClean="0"/>
          </a:p>
          <a:p>
            <a:endParaRPr lang="en-US" dirty="0" smtClean="0"/>
          </a:p>
          <a:p>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4143952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219200"/>
            <a:ext cx="8229600" cy="457200"/>
          </a:xfrm>
        </p:spPr>
        <p:txBody>
          <a:bodyPr/>
          <a:lstStyle/>
          <a:p>
            <a:r>
              <a:rPr lang="en-US" sz="3600" dirty="0" smtClean="0"/>
              <a:t>Student Success Projects and Initiatives</a:t>
            </a:r>
            <a:endParaRPr lang="en-US" sz="3600" dirty="0"/>
          </a:p>
        </p:txBody>
      </p:sp>
      <p:sp>
        <p:nvSpPr>
          <p:cNvPr id="15" name="Content Placeholder 14"/>
          <p:cNvSpPr>
            <a:spLocks noGrp="1"/>
          </p:cNvSpPr>
          <p:nvPr>
            <p:ph sz="half" idx="1"/>
          </p:nvPr>
        </p:nvSpPr>
        <p:spPr>
          <a:xfrm>
            <a:off x="381000" y="1600200"/>
            <a:ext cx="8458200" cy="4495801"/>
          </a:xfrm>
        </p:spPr>
        <p:txBody>
          <a:bodyPr/>
          <a:lstStyle/>
          <a:p>
            <a:pPr marL="0" indent="0" algn="ctr">
              <a:buNone/>
            </a:pPr>
            <a:r>
              <a:rPr lang="en-US" b="1" dirty="0" smtClean="0"/>
              <a:t>District-Wide</a:t>
            </a:r>
          </a:p>
          <a:p>
            <a:pPr>
              <a:buFontTx/>
              <a:buChar char="-"/>
            </a:pPr>
            <a:r>
              <a:rPr lang="en-US" sz="2400" dirty="0" smtClean="0"/>
              <a:t>Starting with the 2013-14 financial aid award year, a streamlined approach and implementation of new systems provide students the ability to submit only one instead of three applications for the Board of Governors’ Fee Waiver and receive financial aid through a consistent method district-wide.</a:t>
            </a:r>
          </a:p>
          <a:p>
            <a:pPr>
              <a:buFontTx/>
              <a:buChar char="-"/>
            </a:pPr>
            <a:r>
              <a:rPr lang="en-US" sz="2400" dirty="0" smtClean="0"/>
              <a:t>Deployment of data cubes starting in October 2012 has greatly enhanced the analytical capabilities district-wide.</a:t>
            </a:r>
          </a:p>
          <a:p>
            <a:pPr>
              <a:buFontTx/>
              <a:buChar char="-"/>
            </a:pPr>
            <a:r>
              <a:rPr lang="en-US" sz="2400" dirty="0" smtClean="0"/>
              <a:t>Implementation of enhanced communications to alert students of their status relative to new requirements for eligibility for priority registration effective fall 2014.</a:t>
            </a:r>
            <a:endParaRPr lang="en-US" sz="2400" dirty="0"/>
          </a:p>
          <a:p>
            <a:pPr marL="0" indent="0">
              <a:buNone/>
            </a:pPr>
            <a:endParaRPr lang="en-US" dirty="0" smtClean="0"/>
          </a:p>
          <a:p>
            <a:pPr marL="0" indent="0">
              <a:buNone/>
            </a:pPr>
            <a:endParaRPr lang="en-US" dirty="0" smtClean="0"/>
          </a:p>
          <a:p>
            <a:endParaRPr lang="en-US" dirty="0" smtClean="0"/>
          </a:p>
          <a:p>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34120023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219200"/>
            <a:ext cx="8229600" cy="609600"/>
          </a:xfrm>
        </p:spPr>
        <p:txBody>
          <a:bodyPr/>
          <a:lstStyle/>
          <a:p>
            <a:r>
              <a:rPr lang="en-US" sz="3600" dirty="0" smtClean="0"/>
              <a:t>Student Success Projects and Initiatives</a:t>
            </a:r>
            <a:endParaRPr lang="en-US" sz="3600" dirty="0"/>
          </a:p>
        </p:txBody>
      </p:sp>
      <p:sp>
        <p:nvSpPr>
          <p:cNvPr id="15" name="Content Placeholder 14"/>
          <p:cNvSpPr>
            <a:spLocks noGrp="1"/>
          </p:cNvSpPr>
          <p:nvPr>
            <p:ph sz="half" idx="1"/>
          </p:nvPr>
        </p:nvSpPr>
        <p:spPr>
          <a:xfrm>
            <a:off x="304800" y="1752600"/>
            <a:ext cx="8610600" cy="4343401"/>
          </a:xfrm>
        </p:spPr>
        <p:txBody>
          <a:bodyPr/>
          <a:lstStyle/>
          <a:p>
            <a:pPr marL="0" indent="0" algn="ctr">
              <a:buNone/>
            </a:pPr>
            <a:r>
              <a:rPr lang="en-US" b="1" dirty="0" smtClean="0"/>
              <a:t>Coastline Community </a:t>
            </a:r>
            <a:r>
              <a:rPr lang="en-US" b="1" dirty="0" smtClean="0"/>
              <a:t>College</a:t>
            </a:r>
          </a:p>
          <a:p>
            <a:pPr marL="0" indent="0" algn="ctr">
              <a:buNone/>
            </a:pPr>
            <a:endParaRPr lang="en-US" b="1" dirty="0" smtClean="0"/>
          </a:p>
          <a:p>
            <a:pPr>
              <a:spcBef>
                <a:spcPts val="0"/>
              </a:spcBef>
            </a:pPr>
            <a:r>
              <a:rPr lang="en-US" sz="2200" b="1" dirty="0" smtClean="0"/>
              <a:t>Enrollment </a:t>
            </a:r>
            <a:r>
              <a:rPr lang="en-US" sz="2200" b="1" dirty="0"/>
              <a:t>Management Focused on Completion</a:t>
            </a:r>
            <a:r>
              <a:rPr lang="en-US" sz="2200" dirty="0"/>
              <a:t/>
            </a:r>
            <a:br>
              <a:rPr lang="en-US" sz="2200" dirty="0"/>
            </a:br>
            <a:r>
              <a:rPr lang="en-US" sz="2200" i="1" dirty="0"/>
              <a:t>e.g., Block Scheduling, Short Term 4 &amp; 8 Week Classes</a:t>
            </a:r>
          </a:p>
          <a:p>
            <a:pPr>
              <a:spcBef>
                <a:spcPts val="0"/>
              </a:spcBef>
            </a:pPr>
            <a:r>
              <a:rPr lang="en-US" sz="2200" b="1" dirty="0"/>
              <a:t>Expansion of Student &amp; Academic Support </a:t>
            </a:r>
            <a:r>
              <a:rPr lang="en-US" sz="2200" b="1" dirty="0" smtClean="0"/>
              <a:t>Strategies</a:t>
            </a:r>
            <a:r>
              <a:rPr lang="en-US" sz="2200" dirty="0" smtClean="0"/>
              <a:t> </a:t>
            </a:r>
            <a:r>
              <a:rPr lang="en-US" sz="2200" i="1" dirty="0" smtClean="0"/>
              <a:t>e.g</a:t>
            </a:r>
            <a:r>
              <a:rPr lang="en-US" sz="2200" i="1" dirty="0"/>
              <a:t>., Supplemental Instruction, Embedded Tutors, SEP Workshops</a:t>
            </a:r>
          </a:p>
          <a:p>
            <a:pPr>
              <a:spcBef>
                <a:spcPts val="0"/>
              </a:spcBef>
            </a:pPr>
            <a:r>
              <a:rPr lang="en-US" sz="2200" b="1" dirty="0"/>
              <a:t>Increase of Degree &amp; Certificates Seeking </a:t>
            </a:r>
            <a:r>
              <a:rPr lang="en-US" sz="2200" b="1" dirty="0" smtClean="0"/>
              <a:t>Cohorts </a:t>
            </a:r>
            <a:r>
              <a:rPr lang="en-US" sz="2200" i="1" dirty="0" smtClean="0"/>
              <a:t>e.g</a:t>
            </a:r>
            <a:r>
              <a:rPr lang="en-US" sz="2200" i="1" dirty="0"/>
              <a:t>., STAR Program (1½ </a:t>
            </a:r>
            <a:r>
              <a:rPr lang="en-US" sz="2200" i="1" dirty="0" err="1"/>
              <a:t>Yr</a:t>
            </a:r>
            <a:r>
              <a:rPr lang="en-US" sz="2200" i="1" dirty="0"/>
              <a:t> AA) &amp; Cyber Security Certificate/NSF</a:t>
            </a:r>
          </a:p>
          <a:p>
            <a:pPr>
              <a:spcBef>
                <a:spcPts val="0"/>
              </a:spcBef>
            </a:pPr>
            <a:r>
              <a:rPr lang="en-US" sz="2200" b="1" dirty="0"/>
              <a:t>Innovative Partnerships </a:t>
            </a:r>
            <a:r>
              <a:rPr lang="en-US" sz="2200" i="1" dirty="0"/>
              <a:t>e.g., Learning First &amp; NCPACE</a:t>
            </a:r>
          </a:p>
          <a:p>
            <a:pPr>
              <a:spcBef>
                <a:spcPts val="0"/>
              </a:spcBef>
            </a:pPr>
            <a:r>
              <a:rPr lang="en-US" sz="2200" b="1" dirty="0"/>
              <a:t>Responsive Instructional Design</a:t>
            </a:r>
          </a:p>
          <a:p>
            <a:pPr>
              <a:spcBef>
                <a:spcPts val="0"/>
              </a:spcBef>
            </a:pPr>
            <a:r>
              <a:rPr lang="en-US" sz="2200" b="1" dirty="0"/>
              <a:t>Packaged Fully </a:t>
            </a:r>
            <a:r>
              <a:rPr lang="en-US" sz="2200" b="1" dirty="0" smtClean="0"/>
              <a:t>Online </a:t>
            </a:r>
            <a:r>
              <a:rPr lang="en-US" sz="2200" b="1" dirty="0"/>
              <a:t>Degrees &amp; Certificates</a:t>
            </a:r>
          </a:p>
          <a:p>
            <a:pPr marL="0" indent="0">
              <a:buNone/>
            </a:pPr>
            <a:endParaRPr lang="en-US" dirty="0" smtClean="0"/>
          </a:p>
          <a:p>
            <a:endParaRPr lang="en-US" dirty="0" smtClean="0"/>
          </a:p>
          <a:p>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466583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219200"/>
            <a:ext cx="8229600" cy="838200"/>
          </a:xfrm>
        </p:spPr>
        <p:txBody>
          <a:bodyPr/>
          <a:lstStyle/>
          <a:p>
            <a:r>
              <a:rPr lang="en-US" dirty="0" smtClean="0"/>
              <a:t>Institutional Effectiveness 2012-13</a:t>
            </a:r>
            <a:endParaRPr lang="en-US" dirty="0"/>
          </a:p>
        </p:txBody>
      </p:sp>
      <p:sp>
        <p:nvSpPr>
          <p:cNvPr id="15" name="Content Placeholder 14"/>
          <p:cNvSpPr>
            <a:spLocks noGrp="1"/>
          </p:cNvSpPr>
          <p:nvPr>
            <p:ph sz="half" idx="1"/>
          </p:nvPr>
        </p:nvSpPr>
        <p:spPr>
          <a:xfrm>
            <a:off x="762000" y="2362201"/>
            <a:ext cx="7772400" cy="3733800"/>
          </a:xfrm>
        </p:spPr>
        <p:txBody>
          <a:bodyPr/>
          <a:lstStyle/>
          <a:p>
            <a:endParaRPr lang="en-US" dirty="0" smtClean="0"/>
          </a:p>
          <a:p>
            <a:endParaRPr lang="en-US" dirty="0" smtClean="0"/>
          </a:p>
          <a:p>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Content Placeholder 5"/>
          <p:cNvSpPr>
            <a:spLocks noGrp="1"/>
          </p:cNvSpPr>
          <p:nvPr>
            <p:ph idx="1"/>
          </p:nvPr>
        </p:nvSpPr>
        <p:spPr>
          <a:xfrm>
            <a:off x="457200" y="1981200"/>
            <a:ext cx="8229600" cy="4144963"/>
          </a:xfrm>
        </p:spPr>
        <p:txBody>
          <a:bodyPr/>
          <a:lstStyle/>
          <a:p>
            <a:r>
              <a:rPr lang="en-US" dirty="0" smtClean="0"/>
              <a:t>Purpose: </a:t>
            </a:r>
            <a:r>
              <a:rPr lang="en-US" dirty="0"/>
              <a:t>to guide the improvement of instructional and student services programs, and to support the development of initiatives designed to promote student success. </a:t>
            </a:r>
            <a:endParaRPr lang="en-US" dirty="0" smtClean="0"/>
          </a:p>
          <a:p>
            <a:r>
              <a:rPr lang="en-US" dirty="0" smtClean="0"/>
              <a:t>Report chapters:</a:t>
            </a:r>
          </a:p>
          <a:p>
            <a:pPr lvl="1"/>
            <a:r>
              <a:rPr lang="en-US" dirty="0" smtClean="0"/>
              <a:t>Student Learning, Achievement and Development</a:t>
            </a:r>
          </a:p>
          <a:p>
            <a:pPr lvl="1"/>
            <a:r>
              <a:rPr lang="en-US" dirty="0" smtClean="0"/>
              <a:t>Student Outreach and Responsiveness to the Community</a:t>
            </a:r>
          </a:p>
          <a:p>
            <a:pPr lvl="1"/>
            <a:r>
              <a:rPr lang="en-US" dirty="0" smtClean="0"/>
              <a:t>Faculty, Staff, and Administrators/Managers</a:t>
            </a:r>
          </a:p>
          <a:p>
            <a:pPr lvl="1"/>
            <a:r>
              <a:rPr lang="en-US" dirty="0" smtClean="0"/>
              <a:t>Fiscal Support</a:t>
            </a:r>
          </a:p>
          <a:p>
            <a:pPr lvl="1"/>
            <a:r>
              <a:rPr lang="en-US" dirty="0" smtClean="0"/>
              <a:t>Facilities</a:t>
            </a:r>
            <a:endParaRPr lang="en-US" dirty="0"/>
          </a:p>
        </p:txBody>
      </p:sp>
    </p:spTree>
    <p:extLst>
      <p:ext uri="{BB962C8B-B14F-4D97-AF65-F5344CB8AC3E}">
        <p14:creationId xmlns:p14="http://schemas.microsoft.com/office/powerpoint/2010/main" val="41639816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219200"/>
            <a:ext cx="8229600" cy="609600"/>
          </a:xfrm>
        </p:spPr>
        <p:txBody>
          <a:bodyPr/>
          <a:lstStyle/>
          <a:p>
            <a:r>
              <a:rPr lang="en-US" sz="3600" dirty="0" smtClean="0"/>
              <a:t>Student Success Projects and Initiatives</a:t>
            </a:r>
            <a:endParaRPr lang="en-US" sz="3600" dirty="0"/>
          </a:p>
        </p:txBody>
      </p:sp>
      <p:sp>
        <p:nvSpPr>
          <p:cNvPr id="15" name="Content Placeholder 14"/>
          <p:cNvSpPr>
            <a:spLocks noGrp="1"/>
          </p:cNvSpPr>
          <p:nvPr>
            <p:ph sz="half" idx="1"/>
          </p:nvPr>
        </p:nvSpPr>
        <p:spPr>
          <a:xfrm>
            <a:off x="304800" y="1752600"/>
            <a:ext cx="8610600" cy="4343401"/>
          </a:xfrm>
        </p:spPr>
        <p:txBody>
          <a:bodyPr/>
          <a:lstStyle/>
          <a:p>
            <a:pPr marL="0" indent="0" algn="ctr">
              <a:buNone/>
            </a:pPr>
            <a:r>
              <a:rPr lang="en-US" b="1" dirty="0" smtClean="0"/>
              <a:t>Coastline Community College</a:t>
            </a:r>
          </a:p>
          <a:p>
            <a:pPr marL="0" indent="0" algn="ctr">
              <a:buNone/>
            </a:pPr>
            <a:endParaRPr lang="en-US" b="1" dirty="0" smtClean="0"/>
          </a:p>
          <a:p>
            <a:pPr fontAlgn="auto">
              <a:spcBef>
                <a:spcPts val="0"/>
              </a:spcBef>
              <a:spcAft>
                <a:spcPts val="0"/>
              </a:spcAft>
              <a:buFont typeface="Arial" pitchFamily="34" charset="0"/>
              <a:buChar char="•"/>
              <a:defRPr/>
            </a:pPr>
            <a:r>
              <a:rPr lang="en-US" sz="2200" b="1" dirty="0">
                <a:latin typeface="Arial" pitchFamily="34" charset="0"/>
                <a:cs typeface="Arial" pitchFamily="34" charset="0"/>
              </a:rPr>
              <a:t>High Impact Practices</a:t>
            </a:r>
            <a:r>
              <a:rPr lang="en-US" sz="2200" dirty="0">
                <a:latin typeface="Arial" pitchFamily="34" charset="0"/>
                <a:cs typeface="Arial" pitchFamily="34" charset="0"/>
              </a:rPr>
              <a:t>: </a:t>
            </a:r>
            <a:r>
              <a:rPr lang="en-US" sz="2200" i="1" dirty="0">
                <a:latin typeface="Arial" pitchFamily="34" charset="0"/>
                <a:cs typeface="Arial" pitchFamily="34" charset="0"/>
              </a:rPr>
              <a:t>e.g., Intensive Case Management &amp; </a:t>
            </a:r>
            <a:r>
              <a:rPr lang="en-US" sz="2200" i="1" dirty="0" smtClean="0">
                <a:latin typeface="Arial" pitchFamily="34" charset="0"/>
                <a:cs typeface="Arial" pitchFamily="34" charset="0"/>
              </a:rPr>
              <a:t>SEP</a:t>
            </a:r>
            <a:endParaRPr lang="en-US" sz="2200" i="1" dirty="0">
              <a:latin typeface="Arial" pitchFamily="34" charset="0"/>
              <a:cs typeface="Arial" pitchFamily="34" charset="0"/>
            </a:endParaRPr>
          </a:p>
          <a:p>
            <a:pPr fontAlgn="auto">
              <a:spcBef>
                <a:spcPts val="0"/>
              </a:spcBef>
              <a:spcAft>
                <a:spcPts val="0"/>
              </a:spcAft>
              <a:buFont typeface="Arial" pitchFamily="34" charset="0"/>
              <a:buChar char="•"/>
              <a:defRPr/>
            </a:pPr>
            <a:r>
              <a:rPr lang="en-US" sz="2200" b="1" dirty="0">
                <a:latin typeface="Arial" pitchFamily="34" charset="0"/>
                <a:cs typeface="Arial" pitchFamily="34" charset="0"/>
              </a:rPr>
              <a:t>Holistic Assessment</a:t>
            </a:r>
            <a:r>
              <a:rPr lang="en-US" sz="2200" dirty="0">
                <a:latin typeface="Arial" pitchFamily="34" charset="0"/>
                <a:cs typeface="Arial" pitchFamily="34" charset="0"/>
              </a:rPr>
              <a:t>: e.g., </a:t>
            </a:r>
            <a:r>
              <a:rPr lang="en-US" sz="2200" i="1" dirty="0">
                <a:latin typeface="Arial" pitchFamily="34" charset="0"/>
                <a:cs typeface="Arial" pitchFamily="34" charset="0"/>
              </a:rPr>
              <a:t>Credit of Prior Learning / CLEP</a:t>
            </a:r>
          </a:p>
          <a:p>
            <a:pPr fontAlgn="auto">
              <a:spcBef>
                <a:spcPts val="0"/>
              </a:spcBef>
              <a:spcAft>
                <a:spcPts val="0"/>
              </a:spcAft>
              <a:buFont typeface="Arial" pitchFamily="34" charset="0"/>
              <a:buChar char="•"/>
              <a:defRPr/>
            </a:pPr>
            <a:r>
              <a:rPr lang="en-US" sz="2200" b="1" dirty="0">
                <a:latin typeface="Arial" pitchFamily="34" charset="0"/>
                <a:cs typeface="Arial" pitchFamily="34" charset="0"/>
              </a:rPr>
              <a:t>Faculty Leadership</a:t>
            </a:r>
            <a:r>
              <a:rPr lang="en-US" sz="2200" dirty="0">
                <a:latin typeface="Arial" pitchFamily="34" charset="0"/>
                <a:cs typeface="Arial" pitchFamily="34" charset="0"/>
              </a:rPr>
              <a:t>: Deeply Committed Faculty</a:t>
            </a:r>
          </a:p>
          <a:p>
            <a:pPr fontAlgn="auto">
              <a:spcBef>
                <a:spcPts val="0"/>
              </a:spcBef>
              <a:spcAft>
                <a:spcPts val="0"/>
              </a:spcAft>
              <a:buFont typeface="Arial" pitchFamily="34" charset="0"/>
              <a:buChar char="•"/>
              <a:defRPr/>
            </a:pPr>
            <a:r>
              <a:rPr lang="en-US" sz="2200" b="1" dirty="0">
                <a:latin typeface="Arial" pitchFamily="34" charset="0"/>
                <a:cs typeface="Arial" pitchFamily="34" charset="0"/>
              </a:rPr>
              <a:t>Seamless Pathways</a:t>
            </a:r>
            <a:r>
              <a:rPr lang="en-US" sz="2200" dirty="0">
                <a:latin typeface="Arial" pitchFamily="34" charset="0"/>
                <a:cs typeface="Arial" pitchFamily="34" charset="0"/>
              </a:rPr>
              <a:t>: </a:t>
            </a:r>
            <a:r>
              <a:rPr lang="en-US" sz="2200" i="1" dirty="0">
                <a:latin typeface="Arial" pitchFamily="34" charset="0"/>
                <a:cs typeface="Arial" pitchFamily="34" charset="0"/>
              </a:rPr>
              <a:t>e.g., Learning 1</a:t>
            </a:r>
            <a:r>
              <a:rPr lang="en-US" sz="2200" i="1" baseline="30000" dirty="0">
                <a:latin typeface="Arial" pitchFamily="34" charset="0"/>
                <a:cs typeface="Arial" pitchFamily="34" charset="0"/>
              </a:rPr>
              <a:t>st</a:t>
            </a:r>
            <a:r>
              <a:rPr lang="en-US" sz="2200" i="1" dirty="0">
                <a:latin typeface="Arial" pitchFamily="34" charset="0"/>
                <a:cs typeface="Arial" pitchFamily="34" charset="0"/>
              </a:rPr>
              <a:t>, ADT, &amp; NCPACE</a:t>
            </a:r>
          </a:p>
          <a:p>
            <a:pPr fontAlgn="auto">
              <a:spcBef>
                <a:spcPts val="0"/>
              </a:spcBef>
              <a:spcAft>
                <a:spcPts val="0"/>
              </a:spcAft>
              <a:buFont typeface="Arial" pitchFamily="34" charset="0"/>
              <a:buChar char="•"/>
              <a:defRPr/>
            </a:pPr>
            <a:r>
              <a:rPr lang="en-US" sz="2200" b="1" dirty="0">
                <a:latin typeface="Arial" pitchFamily="34" charset="0"/>
                <a:cs typeface="Arial" pitchFamily="34" charset="0"/>
              </a:rPr>
              <a:t>Student Centered Services</a:t>
            </a:r>
            <a:r>
              <a:rPr lang="en-US" sz="2200" dirty="0">
                <a:latin typeface="Arial" pitchFamily="34" charset="0"/>
                <a:cs typeface="Arial" pitchFamily="34" charset="0"/>
              </a:rPr>
              <a:t>: </a:t>
            </a:r>
            <a:r>
              <a:rPr lang="en-US" sz="2200" i="1" dirty="0">
                <a:latin typeface="Arial" pitchFamily="34" charset="0"/>
                <a:cs typeface="Arial" pitchFamily="34" charset="0"/>
              </a:rPr>
              <a:t>e.g., On-Site, On-Line &amp; DL</a:t>
            </a:r>
          </a:p>
          <a:p>
            <a:pPr fontAlgn="auto">
              <a:spcBef>
                <a:spcPts val="0"/>
              </a:spcBef>
              <a:spcAft>
                <a:spcPts val="0"/>
              </a:spcAft>
              <a:buFont typeface="Arial" pitchFamily="34" charset="0"/>
              <a:buChar char="•"/>
              <a:defRPr/>
            </a:pPr>
            <a:r>
              <a:rPr lang="en-US" sz="2200" b="1" dirty="0">
                <a:latin typeface="Arial" pitchFamily="34" charset="0"/>
                <a:cs typeface="Arial" pitchFamily="34" charset="0"/>
              </a:rPr>
              <a:t>Innovative Instructional Delivery</a:t>
            </a:r>
            <a:r>
              <a:rPr lang="en-US" sz="2200" dirty="0">
                <a:latin typeface="Arial" pitchFamily="34" charset="0"/>
                <a:cs typeface="Arial" pitchFamily="34" charset="0"/>
              </a:rPr>
              <a:t>: </a:t>
            </a:r>
            <a:r>
              <a:rPr lang="en-US" sz="2200" i="1" dirty="0">
                <a:latin typeface="Arial" pitchFamily="34" charset="0"/>
                <a:cs typeface="Arial" pitchFamily="34" charset="0"/>
              </a:rPr>
              <a:t>e.g., Mobile, PDA, &amp; </a:t>
            </a:r>
            <a:r>
              <a:rPr lang="en-US" sz="2200" i="1" dirty="0" smtClean="0">
                <a:latin typeface="Arial" pitchFamily="34" charset="0"/>
                <a:cs typeface="Arial" pitchFamily="34" charset="0"/>
              </a:rPr>
              <a:t>Online</a:t>
            </a:r>
            <a:endParaRPr lang="en-US" dirty="0" smtClean="0"/>
          </a:p>
          <a:p>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34197737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219200"/>
            <a:ext cx="8229600" cy="533400"/>
          </a:xfrm>
        </p:spPr>
        <p:txBody>
          <a:bodyPr/>
          <a:lstStyle/>
          <a:p>
            <a:r>
              <a:rPr lang="en-US" sz="3600" dirty="0" smtClean="0"/>
              <a:t>Student Success Projects and Initiatives</a:t>
            </a:r>
            <a:endParaRPr lang="en-US" sz="3600" dirty="0"/>
          </a:p>
        </p:txBody>
      </p:sp>
      <p:sp>
        <p:nvSpPr>
          <p:cNvPr id="15" name="Content Placeholder 14"/>
          <p:cNvSpPr>
            <a:spLocks noGrp="1"/>
          </p:cNvSpPr>
          <p:nvPr>
            <p:ph sz="half" idx="1"/>
          </p:nvPr>
        </p:nvSpPr>
        <p:spPr>
          <a:xfrm>
            <a:off x="228600" y="1752600"/>
            <a:ext cx="8915400" cy="4343401"/>
          </a:xfrm>
        </p:spPr>
        <p:txBody>
          <a:bodyPr/>
          <a:lstStyle/>
          <a:p>
            <a:pPr marL="0" indent="0" algn="ctr">
              <a:buNone/>
            </a:pPr>
            <a:r>
              <a:rPr lang="en-US" b="1" dirty="0" smtClean="0"/>
              <a:t>Golden West College</a:t>
            </a:r>
          </a:p>
          <a:p>
            <a:r>
              <a:rPr lang="en-US" b="1" dirty="0"/>
              <a:t>Two-Year Guaranteed AA Tracks</a:t>
            </a:r>
          </a:p>
          <a:p>
            <a:pPr lvl="1"/>
            <a:r>
              <a:rPr lang="en-US" dirty="0"/>
              <a:t>Started in fall </a:t>
            </a:r>
            <a:r>
              <a:rPr lang="en-US" dirty="0" smtClean="0"/>
              <a:t>2013: 300 </a:t>
            </a:r>
            <a:r>
              <a:rPr lang="en-US" dirty="0"/>
              <a:t>seats, 10 tracks, 7 majors</a:t>
            </a:r>
          </a:p>
          <a:p>
            <a:pPr lvl="1"/>
            <a:r>
              <a:rPr lang="en-US" dirty="0"/>
              <a:t>CSU/UC General Education Tracks</a:t>
            </a:r>
          </a:p>
          <a:p>
            <a:pPr lvl="1"/>
            <a:r>
              <a:rPr lang="en-US" dirty="0"/>
              <a:t>Approved ADT </a:t>
            </a:r>
            <a:r>
              <a:rPr lang="en-US" dirty="0" smtClean="0"/>
              <a:t>Majors</a:t>
            </a:r>
          </a:p>
          <a:p>
            <a:pPr lvl="1"/>
            <a:r>
              <a:rPr lang="en-US" dirty="0" smtClean="0"/>
              <a:t>Starting </a:t>
            </a:r>
            <a:r>
              <a:rPr lang="en-US" dirty="0"/>
              <a:t>in fall </a:t>
            </a:r>
            <a:r>
              <a:rPr lang="en-US" dirty="0" smtClean="0"/>
              <a:t>2014: 540 </a:t>
            </a:r>
            <a:r>
              <a:rPr lang="en-US" dirty="0"/>
              <a:t>seats, 18 tracks, 15 </a:t>
            </a:r>
            <a:r>
              <a:rPr lang="en-US" dirty="0" smtClean="0"/>
              <a:t>majors</a:t>
            </a:r>
          </a:p>
          <a:p>
            <a:pPr lvl="1"/>
            <a:r>
              <a:rPr lang="en-US" dirty="0" smtClean="0"/>
              <a:t>Approved Associate Degrees for Transfers Majors</a:t>
            </a:r>
          </a:p>
          <a:p>
            <a:pPr lvl="1"/>
            <a:r>
              <a:rPr lang="en-US" dirty="0" smtClean="0"/>
              <a:t>Fundamentally </a:t>
            </a:r>
            <a:r>
              <a:rPr lang="en-US" dirty="0"/>
              <a:t>changing scheduling patterns </a:t>
            </a:r>
          </a:p>
          <a:p>
            <a:pPr marL="0" indent="0">
              <a:buNone/>
            </a:pPr>
            <a:endParaRPr lang="en-US" dirty="0" smtClean="0"/>
          </a:p>
          <a:p>
            <a:endParaRPr lang="en-US" dirty="0" smtClean="0"/>
          </a:p>
          <a:p>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Content Placeholder 5"/>
          <p:cNvSpPr>
            <a:spLocks noGrp="1"/>
          </p:cNvSpPr>
          <p:nvPr>
            <p:ph sz="half" idx="1"/>
          </p:nvPr>
        </p:nvSpPr>
        <p:spPr>
          <a:xfrm>
            <a:off x="304800" y="6283960"/>
            <a:ext cx="4495800" cy="266700"/>
          </a:xfrm>
        </p:spPr>
        <p:txBody>
          <a:bodyPr/>
          <a:lstStyle/>
          <a:p>
            <a:pPr marL="0" indent="0">
              <a:buNone/>
            </a:pPr>
            <a:endParaRPr lang="en-US" sz="1200" dirty="0"/>
          </a:p>
        </p:txBody>
      </p:sp>
    </p:spTree>
    <p:extLst>
      <p:ext uri="{BB962C8B-B14F-4D97-AF65-F5344CB8AC3E}">
        <p14:creationId xmlns:p14="http://schemas.microsoft.com/office/powerpoint/2010/main" val="14740225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219200"/>
            <a:ext cx="8229600" cy="533400"/>
          </a:xfrm>
        </p:spPr>
        <p:txBody>
          <a:bodyPr/>
          <a:lstStyle/>
          <a:p>
            <a:r>
              <a:rPr lang="en-US" sz="3600" dirty="0" smtClean="0"/>
              <a:t>Student Success Projects and Initiatives</a:t>
            </a:r>
            <a:endParaRPr lang="en-US" sz="3600" dirty="0"/>
          </a:p>
        </p:txBody>
      </p:sp>
      <p:sp>
        <p:nvSpPr>
          <p:cNvPr id="15" name="Content Placeholder 14"/>
          <p:cNvSpPr>
            <a:spLocks noGrp="1"/>
          </p:cNvSpPr>
          <p:nvPr>
            <p:ph sz="half" idx="1"/>
          </p:nvPr>
        </p:nvSpPr>
        <p:spPr>
          <a:xfrm>
            <a:off x="228600" y="1752600"/>
            <a:ext cx="8915400" cy="4343401"/>
          </a:xfrm>
        </p:spPr>
        <p:txBody>
          <a:bodyPr/>
          <a:lstStyle/>
          <a:p>
            <a:pPr marL="0" indent="0" algn="ctr">
              <a:buNone/>
            </a:pPr>
            <a:r>
              <a:rPr lang="en-US" b="1" dirty="0" smtClean="0"/>
              <a:t>Golden West College</a:t>
            </a:r>
          </a:p>
          <a:p>
            <a:pPr>
              <a:spcBef>
                <a:spcPts val="0"/>
              </a:spcBef>
            </a:pPr>
            <a:r>
              <a:rPr lang="en-US" sz="2200" b="1" dirty="0"/>
              <a:t>Year-Ahead Schedule</a:t>
            </a:r>
          </a:p>
          <a:p>
            <a:pPr lvl="1">
              <a:spcBef>
                <a:spcPts val="0"/>
              </a:spcBef>
            </a:pPr>
            <a:r>
              <a:rPr lang="en-US" sz="2200" dirty="0"/>
              <a:t>Designing complete one-year schedule</a:t>
            </a:r>
          </a:p>
          <a:p>
            <a:pPr lvl="1">
              <a:spcBef>
                <a:spcPts val="0"/>
              </a:spcBef>
            </a:pPr>
            <a:r>
              <a:rPr lang="en-US" sz="2200" dirty="0"/>
              <a:t>Enabling students and counselors to plan ahead</a:t>
            </a:r>
          </a:p>
          <a:p>
            <a:pPr lvl="1">
              <a:spcBef>
                <a:spcPts val="0"/>
              </a:spcBef>
            </a:pPr>
            <a:r>
              <a:rPr lang="en-US" sz="2200" dirty="0"/>
              <a:t>A necessary complement to SEP planning in DegreeWorks </a:t>
            </a:r>
          </a:p>
          <a:p>
            <a:pPr lvl="1">
              <a:spcBef>
                <a:spcPts val="0"/>
              </a:spcBef>
            </a:pPr>
            <a:r>
              <a:rPr lang="en-US" sz="2200" dirty="0"/>
              <a:t>Honoring two-year course sequence plans for each major</a:t>
            </a:r>
          </a:p>
          <a:p>
            <a:pPr lvl="1">
              <a:spcBef>
                <a:spcPts val="0"/>
              </a:spcBef>
            </a:pPr>
            <a:r>
              <a:rPr lang="en-US" sz="2200" dirty="0"/>
              <a:t>Augmenting traditional FTES </a:t>
            </a:r>
            <a:r>
              <a:rPr lang="en-US" sz="2200" dirty="0" smtClean="0"/>
              <a:t>management </a:t>
            </a:r>
            <a:r>
              <a:rPr lang="en-US" sz="2200" dirty="0"/>
              <a:t>with the Completion Agenda </a:t>
            </a:r>
          </a:p>
          <a:p>
            <a:pPr>
              <a:spcBef>
                <a:spcPts val="0"/>
              </a:spcBef>
            </a:pPr>
            <a:r>
              <a:rPr lang="en-US" sz="2200" b="1" dirty="0"/>
              <a:t>Alignment of Student Success Grants</a:t>
            </a:r>
          </a:p>
          <a:p>
            <a:pPr lvl="1">
              <a:spcBef>
                <a:spcPts val="0"/>
              </a:spcBef>
            </a:pPr>
            <a:r>
              <a:rPr lang="en-US" sz="2200" dirty="0"/>
              <a:t>Title III, SSSP, and Basic Skills grants</a:t>
            </a:r>
          </a:p>
          <a:p>
            <a:pPr lvl="1">
              <a:spcBef>
                <a:spcPts val="0"/>
              </a:spcBef>
            </a:pPr>
            <a:r>
              <a:rPr lang="en-US" sz="2200" dirty="0"/>
              <a:t>Forming of the Recruitment to Completion Committee</a:t>
            </a:r>
          </a:p>
          <a:p>
            <a:pPr lvl="1">
              <a:spcBef>
                <a:spcPts val="0"/>
              </a:spcBef>
            </a:pPr>
            <a:r>
              <a:rPr lang="en-US" sz="2200" dirty="0"/>
              <a:t>Braiding the funds to reduce overlaps and silos</a:t>
            </a:r>
          </a:p>
          <a:p>
            <a:pPr lvl="1">
              <a:spcBef>
                <a:spcPts val="0"/>
              </a:spcBef>
            </a:pPr>
            <a:r>
              <a:rPr lang="en-US" sz="2200" dirty="0"/>
              <a:t>Direct focus on measurable outcomes with student success</a:t>
            </a:r>
            <a:endParaRPr lang="en-US" sz="2200" dirty="0" smtClean="0"/>
          </a:p>
          <a:p>
            <a:endParaRPr lang="en-US" sz="2200" dirty="0" smtClean="0"/>
          </a:p>
          <a:p>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3136532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219200"/>
            <a:ext cx="8229600" cy="838200"/>
          </a:xfrm>
        </p:spPr>
        <p:txBody>
          <a:bodyPr/>
          <a:lstStyle/>
          <a:p>
            <a:r>
              <a:rPr lang="en-US" sz="3600" dirty="0" smtClean="0"/>
              <a:t>Student Success Projects and Initiatives</a:t>
            </a:r>
            <a:endParaRPr lang="en-US" sz="3600" dirty="0"/>
          </a:p>
        </p:txBody>
      </p:sp>
      <p:sp>
        <p:nvSpPr>
          <p:cNvPr id="15" name="Content Placeholder 14"/>
          <p:cNvSpPr>
            <a:spLocks noGrp="1"/>
          </p:cNvSpPr>
          <p:nvPr>
            <p:ph sz="half" idx="1"/>
          </p:nvPr>
        </p:nvSpPr>
        <p:spPr>
          <a:xfrm>
            <a:off x="304800" y="1981200"/>
            <a:ext cx="8610600" cy="4114801"/>
          </a:xfrm>
        </p:spPr>
        <p:txBody>
          <a:bodyPr/>
          <a:lstStyle/>
          <a:p>
            <a:pPr marL="0" indent="0" algn="ctr">
              <a:buNone/>
            </a:pPr>
            <a:r>
              <a:rPr lang="en-US" b="1" dirty="0" smtClean="0"/>
              <a:t>Orange Coast College</a:t>
            </a:r>
          </a:p>
          <a:p>
            <a:r>
              <a:rPr lang="en-US" b="1" dirty="0"/>
              <a:t>Youth Career Connect</a:t>
            </a:r>
            <a:r>
              <a:rPr lang="en-US" dirty="0"/>
              <a:t>—STEM-focused Summer Academy for </a:t>
            </a:r>
            <a:r>
              <a:rPr lang="en-US" dirty="0" smtClean="0"/>
              <a:t>future </a:t>
            </a:r>
            <a:r>
              <a:rPr lang="en-US" dirty="0"/>
              <a:t>students</a:t>
            </a:r>
          </a:p>
          <a:p>
            <a:r>
              <a:rPr lang="en-US" b="1" dirty="0"/>
              <a:t>Basic Skills—Math Boot Camps</a:t>
            </a:r>
          </a:p>
          <a:p>
            <a:pPr lvl="1"/>
            <a:r>
              <a:rPr lang="en-US" dirty="0"/>
              <a:t>Pairs Math </a:t>
            </a:r>
            <a:r>
              <a:rPr lang="en-US" dirty="0" smtClean="0"/>
              <a:t>030 </a:t>
            </a:r>
            <a:r>
              <a:rPr lang="en-US" dirty="0"/>
              <a:t>with Counseling class and study sessions</a:t>
            </a:r>
          </a:p>
          <a:p>
            <a:r>
              <a:rPr lang="en-US" b="1" dirty="0"/>
              <a:t>Career Services and Counseling </a:t>
            </a:r>
            <a:r>
              <a:rPr lang="en-US" b="1" dirty="0" smtClean="0"/>
              <a:t>Collaboration</a:t>
            </a:r>
            <a:endParaRPr lang="en-US" b="1" dirty="0"/>
          </a:p>
          <a:p>
            <a:pPr lvl="1"/>
            <a:r>
              <a:rPr lang="en-US" dirty="0"/>
              <a:t>Better help students identify </a:t>
            </a:r>
            <a:r>
              <a:rPr lang="en-US" dirty="0" smtClean="0"/>
              <a:t>pathways</a:t>
            </a:r>
          </a:p>
          <a:p>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1474022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3400" y="1219200"/>
            <a:ext cx="8229600" cy="914400"/>
          </a:xfrm>
        </p:spPr>
        <p:txBody>
          <a:bodyPr/>
          <a:lstStyle/>
          <a:p>
            <a:r>
              <a:rPr lang="en-US" sz="4000" dirty="0" smtClean="0"/>
              <a:t>Student Success Scorecard 2013</a:t>
            </a:r>
            <a:endParaRPr lang="en-US" sz="4000" dirty="0"/>
          </a:p>
        </p:txBody>
      </p:sp>
      <p:sp>
        <p:nvSpPr>
          <p:cNvPr id="15" name="Content Placeholder 14"/>
          <p:cNvSpPr>
            <a:spLocks noGrp="1"/>
          </p:cNvSpPr>
          <p:nvPr>
            <p:ph sz="half" idx="1"/>
          </p:nvPr>
        </p:nvSpPr>
        <p:spPr>
          <a:xfrm>
            <a:off x="762000" y="2362201"/>
            <a:ext cx="7772400" cy="3733800"/>
          </a:xfrm>
        </p:spPr>
        <p:txBody>
          <a:bodyPr/>
          <a:lstStyle/>
          <a:p>
            <a:endParaRPr lang="en-US" dirty="0" smtClean="0"/>
          </a:p>
          <a:p>
            <a:endParaRPr lang="en-US" dirty="0" smtClean="0"/>
          </a:p>
          <a:p>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graphicFrame>
        <p:nvGraphicFramePr>
          <p:cNvPr id="6" name="Chart 5"/>
          <p:cNvGraphicFramePr/>
          <p:nvPr>
            <p:extLst>
              <p:ext uri="{D42A27DB-BD31-4B8C-83A1-F6EECF244321}">
                <p14:modId xmlns:p14="http://schemas.microsoft.com/office/powerpoint/2010/main" val="1287988379"/>
              </p:ext>
            </p:extLst>
          </p:nvPr>
        </p:nvGraphicFramePr>
        <p:xfrm>
          <a:off x="650240" y="1981200"/>
          <a:ext cx="82296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7" name="Content Placeholder 5"/>
          <p:cNvSpPr>
            <a:spLocks noGrp="1"/>
          </p:cNvSpPr>
          <p:nvPr>
            <p:ph sz="half" idx="1"/>
          </p:nvPr>
        </p:nvSpPr>
        <p:spPr>
          <a:xfrm>
            <a:off x="304800" y="6019800"/>
            <a:ext cx="4495800" cy="530860"/>
          </a:xfrm>
        </p:spPr>
        <p:txBody>
          <a:bodyPr/>
          <a:lstStyle/>
          <a:p>
            <a:pPr marL="0" indent="0">
              <a:buNone/>
            </a:pPr>
            <a:r>
              <a:rPr lang="en-US" sz="1200" dirty="0" smtClean="0"/>
              <a:t>Page 8 of IE Report.    </a:t>
            </a:r>
          </a:p>
          <a:p>
            <a:pPr marL="0" indent="0">
              <a:buNone/>
            </a:pPr>
            <a:r>
              <a:rPr lang="en-US" sz="1200" dirty="0" smtClean="0"/>
              <a:t>* Also a Governance Institute Student Success (GISS) Indicator</a:t>
            </a:r>
            <a:endParaRPr lang="en-US" sz="1200" dirty="0"/>
          </a:p>
        </p:txBody>
      </p:sp>
    </p:spTree>
    <p:extLst>
      <p:ext uri="{BB962C8B-B14F-4D97-AF65-F5344CB8AC3E}">
        <p14:creationId xmlns:p14="http://schemas.microsoft.com/office/powerpoint/2010/main" val="167789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219200"/>
            <a:ext cx="8229600" cy="762000"/>
          </a:xfrm>
        </p:spPr>
        <p:txBody>
          <a:bodyPr/>
          <a:lstStyle/>
          <a:p>
            <a:r>
              <a:rPr lang="en-US" sz="3600" dirty="0" smtClean="0"/>
              <a:t>Persistence – Comparison of Five Cohorts</a:t>
            </a:r>
            <a:endParaRPr lang="en-US" sz="3600" dirty="0"/>
          </a:p>
        </p:txBody>
      </p:sp>
      <p:sp>
        <p:nvSpPr>
          <p:cNvPr id="15" name="Content Placeholder 14"/>
          <p:cNvSpPr>
            <a:spLocks noGrp="1"/>
          </p:cNvSpPr>
          <p:nvPr>
            <p:ph sz="half" idx="1"/>
          </p:nvPr>
        </p:nvSpPr>
        <p:spPr>
          <a:xfrm>
            <a:off x="762000" y="2362201"/>
            <a:ext cx="7772400" cy="3733800"/>
          </a:xfrm>
        </p:spPr>
        <p:txBody>
          <a:bodyPr/>
          <a:lstStyle/>
          <a:p>
            <a:endParaRPr lang="en-US" dirty="0" smtClean="0"/>
          </a:p>
          <a:p>
            <a:endParaRPr lang="en-US" dirty="0" smtClean="0"/>
          </a:p>
          <a:p>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graphicFrame>
        <p:nvGraphicFramePr>
          <p:cNvPr id="6" name="Chart 5"/>
          <p:cNvGraphicFramePr/>
          <p:nvPr>
            <p:extLst>
              <p:ext uri="{D42A27DB-BD31-4B8C-83A1-F6EECF244321}">
                <p14:modId xmlns:p14="http://schemas.microsoft.com/office/powerpoint/2010/main" val="1047261917"/>
              </p:ext>
            </p:extLst>
          </p:nvPr>
        </p:nvGraphicFramePr>
        <p:xfrm>
          <a:off x="381000" y="1981200"/>
          <a:ext cx="849884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7" name="Content Placeholder 5"/>
          <p:cNvSpPr>
            <a:spLocks noGrp="1"/>
          </p:cNvSpPr>
          <p:nvPr>
            <p:ph sz="half" idx="1"/>
          </p:nvPr>
        </p:nvSpPr>
        <p:spPr>
          <a:xfrm>
            <a:off x="304800" y="6019800"/>
            <a:ext cx="4495800" cy="530860"/>
          </a:xfrm>
        </p:spPr>
        <p:txBody>
          <a:bodyPr/>
          <a:lstStyle/>
          <a:p>
            <a:pPr marL="0" indent="0">
              <a:buNone/>
            </a:pPr>
            <a:r>
              <a:rPr lang="en-US" sz="1200" dirty="0" smtClean="0"/>
              <a:t>Page 8 of IE Report.    </a:t>
            </a:r>
          </a:p>
          <a:p>
            <a:pPr marL="0" indent="0">
              <a:buNone/>
            </a:pPr>
            <a:r>
              <a:rPr lang="en-US" sz="1200" dirty="0" smtClean="0"/>
              <a:t>* Also a Governance Institute Student Success (GISS) Indicator</a:t>
            </a:r>
            <a:endParaRPr lang="en-US" sz="1200" dirty="0"/>
          </a:p>
        </p:txBody>
      </p:sp>
    </p:spTree>
    <p:extLst>
      <p:ext uri="{BB962C8B-B14F-4D97-AF65-F5344CB8AC3E}">
        <p14:creationId xmlns:p14="http://schemas.microsoft.com/office/powerpoint/2010/main" val="3481364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219200"/>
            <a:ext cx="8229600" cy="1143000"/>
          </a:xfrm>
        </p:spPr>
        <p:txBody>
          <a:bodyPr/>
          <a:lstStyle/>
          <a:p>
            <a:r>
              <a:rPr lang="en-US" sz="3600" dirty="0" smtClean="0"/>
              <a:t>Achieving </a:t>
            </a:r>
            <a:r>
              <a:rPr lang="en-US" sz="3600" dirty="0"/>
              <a:t>30 Units </a:t>
            </a:r>
            <a:r>
              <a:rPr lang="en-US" sz="3600" dirty="0" smtClean="0"/>
              <a:t>– </a:t>
            </a:r>
            <a:r>
              <a:rPr lang="en-US" sz="3600" dirty="0"/>
              <a:t>Comparison of Five Cohorts Tracked Over Six Years</a:t>
            </a:r>
          </a:p>
        </p:txBody>
      </p:sp>
      <p:sp>
        <p:nvSpPr>
          <p:cNvPr id="15" name="Content Placeholder 14"/>
          <p:cNvSpPr>
            <a:spLocks noGrp="1"/>
          </p:cNvSpPr>
          <p:nvPr>
            <p:ph sz="half" idx="1"/>
          </p:nvPr>
        </p:nvSpPr>
        <p:spPr>
          <a:xfrm>
            <a:off x="762000" y="2362201"/>
            <a:ext cx="7772400" cy="3733800"/>
          </a:xfrm>
        </p:spPr>
        <p:txBody>
          <a:bodyPr/>
          <a:lstStyle/>
          <a:p>
            <a:endParaRPr lang="en-US" dirty="0" smtClean="0"/>
          </a:p>
          <a:p>
            <a:endParaRPr lang="en-US" dirty="0" smtClean="0"/>
          </a:p>
          <a:p>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Content Placeholder 5"/>
          <p:cNvSpPr>
            <a:spLocks noGrp="1"/>
          </p:cNvSpPr>
          <p:nvPr>
            <p:ph sz="half" idx="1"/>
          </p:nvPr>
        </p:nvSpPr>
        <p:spPr>
          <a:xfrm>
            <a:off x="304800" y="6283960"/>
            <a:ext cx="4495800" cy="266700"/>
          </a:xfrm>
        </p:spPr>
        <p:txBody>
          <a:bodyPr/>
          <a:lstStyle/>
          <a:p>
            <a:pPr marL="0" indent="0">
              <a:buNone/>
            </a:pPr>
            <a:r>
              <a:rPr lang="en-US" sz="1200" dirty="0" smtClean="0"/>
              <a:t>Page 8 of IE Report</a:t>
            </a:r>
            <a:endParaRPr lang="en-US" sz="1200" dirty="0"/>
          </a:p>
        </p:txBody>
      </p:sp>
      <p:graphicFrame>
        <p:nvGraphicFramePr>
          <p:cNvPr id="8" name="Chart 7"/>
          <p:cNvGraphicFramePr/>
          <p:nvPr>
            <p:extLst>
              <p:ext uri="{D42A27DB-BD31-4B8C-83A1-F6EECF244321}">
                <p14:modId xmlns:p14="http://schemas.microsoft.com/office/powerpoint/2010/main" val="3016053442"/>
              </p:ext>
            </p:extLst>
          </p:nvPr>
        </p:nvGraphicFramePr>
        <p:xfrm>
          <a:off x="533400" y="2133600"/>
          <a:ext cx="8305800" cy="40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2452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219200"/>
            <a:ext cx="8229600" cy="838200"/>
          </a:xfrm>
        </p:spPr>
        <p:txBody>
          <a:bodyPr/>
          <a:lstStyle/>
          <a:p>
            <a:r>
              <a:rPr lang="en-US" sz="4000" dirty="0"/>
              <a:t>Completion* </a:t>
            </a:r>
            <a:r>
              <a:rPr lang="en-US" sz="4000" dirty="0" smtClean="0"/>
              <a:t>– </a:t>
            </a:r>
            <a:r>
              <a:rPr lang="en-US" sz="4000" dirty="0"/>
              <a:t>Comparison of Five Cohorts Tracked Over Six Years</a:t>
            </a:r>
          </a:p>
        </p:txBody>
      </p:sp>
      <p:sp>
        <p:nvSpPr>
          <p:cNvPr id="15" name="Content Placeholder 14"/>
          <p:cNvSpPr>
            <a:spLocks noGrp="1"/>
          </p:cNvSpPr>
          <p:nvPr>
            <p:ph sz="half" idx="1"/>
          </p:nvPr>
        </p:nvSpPr>
        <p:spPr>
          <a:xfrm>
            <a:off x="762000" y="2362201"/>
            <a:ext cx="7772400" cy="3733800"/>
          </a:xfrm>
        </p:spPr>
        <p:txBody>
          <a:bodyPr/>
          <a:lstStyle/>
          <a:p>
            <a:endParaRPr lang="en-US" dirty="0" smtClean="0"/>
          </a:p>
          <a:p>
            <a:endParaRPr lang="en-US" dirty="0" smtClean="0"/>
          </a:p>
          <a:p>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Content Placeholder 5"/>
          <p:cNvSpPr>
            <a:spLocks noGrp="1"/>
          </p:cNvSpPr>
          <p:nvPr>
            <p:ph sz="half" idx="1"/>
          </p:nvPr>
        </p:nvSpPr>
        <p:spPr>
          <a:xfrm>
            <a:off x="304800" y="6019800"/>
            <a:ext cx="4495800" cy="530860"/>
          </a:xfrm>
        </p:spPr>
        <p:txBody>
          <a:bodyPr/>
          <a:lstStyle/>
          <a:p>
            <a:pPr marL="0" indent="0">
              <a:buNone/>
            </a:pPr>
            <a:r>
              <a:rPr lang="en-US" sz="1200" dirty="0" smtClean="0"/>
              <a:t>Page 8 of IE Report</a:t>
            </a:r>
          </a:p>
          <a:p>
            <a:pPr marL="0" indent="0">
              <a:buNone/>
            </a:pPr>
            <a:r>
              <a:rPr lang="en-US" sz="1200" dirty="0"/>
              <a:t>* Also a Governance Institute Student Success (GISS) Indicator</a:t>
            </a:r>
          </a:p>
          <a:p>
            <a:pPr marL="0" indent="0">
              <a:buNone/>
            </a:pPr>
            <a:endParaRPr lang="en-US" sz="1200" dirty="0"/>
          </a:p>
        </p:txBody>
      </p:sp>
      <p:graphicFrame>
        <p:nvGraphicFramePr>
          <p:cNvPr id="6" name="Chart 5"/>
          <p:cNvGraphicFramePr/>
          <p:nvPr>
            <p:extLst>
              <p:ext uri="{D42A27DB-BD31-4B8C-83A1-F6EECF244321}">
                <p14:modId xmlns:p14="http://schemas.microsoft.com/office/powerpoint/2010/main" val="831101222"/>
              </p:ext>
            </p:extLst>
          </p:nvPr>
        </p:nvGraphicFramePr>
        <p:xfrm>
          <a:off x="762000" y="2133600"/>
          <a:ext cx="8001000" cy="3962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2452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3400" y="1371600"/>
            <a:ext cx="8229600" cy="609600"/>
          </a:xfrm>
        </p:spPr>
        <p:txBody>
          <a:bodyPr/>
          <a:lstStyle/>
          <a:p>
            <a:r>
              <a:rPr lang="en-US" sz="4000" dirty="0" smtClean="0"/>
              <a:t>Remedial Math</a:t>
            </a:r>
            <a:r>
              <a:rPr lang="en-US" sz="4000" dirty="0"/>
              <a:t>* </a:t>
            </a:r>
            <a:r>
              <a:rPr lang="en-US" sz="4000" dirty="0" smtClean="0"/>
              <a:t>– </a:t>
            </a:r>
            <a:r>
              <a:rPr lang="en-US" sz="4000" dirty="0"/>
              <a:t>Comparison of Five Cohorts Tracked Over Six Years</a:t>
            </a:r>
          </a:p>
        </p:txBody>
      </p:sp>
      <p:sp>
        <p:nvSpPr>
          <p:cNvPr id="15" name="Content Placeholder 14"/>
          <p:cNvSpPr>
            <a:spLocks noGrp="1"/>
          </p:cNvSpPr>
          <p:nvPr>
            <p:ph sz="half" idx="1"/>
          </p:nvPr>
        </p:nvSpPr>
        <p:spPr>
          <a:xfrm>
            <a:off x="762000" y="2362201"/>
            <a:ext cx="7772400" cy="3733800"/>
          </a:xfrm>
        </p:spPr>
        <p:txBody>
          <a:bodyPr/>
          <a:lstStyle/>
          <a:p>
            <a:endParaRPr lang="en-US" dirty="0" smtClean="0"/>
          </a:p>
          <a:p>
            <a:endParaRPr lang="en-US" dirty="0" smtClean="0"/>
          </a:p>
          <a:p>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Content Placeholder 5"/>
          <p:cNvSpPr>
            <a:spLocks noGrp="1"/>
          </p:cNvSpPr>
          <p:nvPr>
            <p:ph sz="half" idx="1"/>
          </p:nvPr>
        </p:nvSpPr>
        <p:spPr>
          <a:xfrm>
            <a:off x="304800" y="6019800"/>
            <a:ext cx="4495800" cy="530860"/>
          </a:xfrm>
        </p:spPr>
        <p:txBody>
          <a:bodyPr/>
          <a:lstStyle/>
          <a:p>
            <a:pPr marL="0" indent="0">
              <a:buNone/>
            </a:pPr>
            <a:r>
              <a:rPr lang="en-US" sz="1200" dirty="0" smtClean="0"/>
              <a:t>Page 8 of IE Report</a:t>
            </a:r>
          </a:p>
          <a:p>
            <a:pPr marL="0" indent="0">
              <a:buNone/>
            </a:pPr>
            <a:r>
              <a:rPr lang="en-US" sz="1200" dirty="0"/>
              <a:t>* Also a Governance Institute Student Success (GISS) Indicator</a:t>
            </a:r>
          </a:p>
          <a:p>
            <a:pPr marL="0" indent="0">
              <a:buNone/>
            </a:pPr>
            <a:endParaRPr lang="en-US" sz="1200" dirty="0"/>
          </a:p>
        </p:txBody>
      </p:sp>
      <p:graphicFrame>
        <p:nvGraphicFramePr>
          <p:cNvPr id="6" name="Chart 5"/>
          <p:cNvGraphicFramePr/>
          <p:nvPr>
            <p:extLst>
              <p:ext uri="{D42A27DB-BD31-4B8C-83A1-F6EECF244321}">
                <p14:modId xmlns:p14="http://schemas.microsoft.com/office/powerpoint/2010/main" val="3375758996"/>
              </p:ext>
            </p:extLst>
          </p:nvPr>
        </p:nvGraphicFramePr>
        <p:xfrm>
          <a:off x="533400" y="2133600"/>
          <a:ext cx="8229600" cy="40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2452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219200"/>
            <a:ext cx="8229600" cy="914400"/>
          </a:xfrm>
        </p:spPr>
        <p:txBody>
          <a:bodyPr/>
          <a:lstStyle/>
          <a:p>
            <a:r>
              <a:rPr lang="en-US" sz="4000" dirty="0" smtClean="0"/>
              <a:t>Remedial English</a:t>
            </a:r>
            <a:r>
              <a:rPr lang="en-US" sz="4000" dirty="0"/>
              <a:t>* – Comparison of Five Cohorts Tracked Over Six Years</a:t>
            </a:r>
          </a:p>
        </p:txBody>
      </p:sp>
      <p:sp>
        <p:nvSpPr>
          <p:cNvPr id="15" name="Content Placeholder 14"/>
          <p:cNvSpPr>
            <a:spLocks noGrp="1"/>
          </p:cNvSpPr>
          <p:nvPr>
            <p:ph sz="half" idx="1"/>
          </p:nvPr>
        </p:nvSpPr>
        <p:spPr>
          <a:xfrm>
            <a:off x="762000" y="2362201"/>
            <a:ext cx="7772400" cy="3733800"/>
          </a:xfrm>
        </p:spPr>
        <p:txBody>
          <a:bodyPr/>
          <a:lstStyle/>
          <a:p>
            <a:endParaRPr lang="en-US" dirty="0" smtClean="0"/>
          </a:p>
          <a:p>
            <a:endParaRPr lang="en-US" dirty="0" smtClean="0"/>
          </a:p>
          <a:p>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Content Placeholder 5"/>
          <p:cNvSpPr>
            <a:spLocks noGrp="1"/>
          </p:cNvSpPr>
          <p:nvPr>
            <p:ph sz="half" idx="1"/>
          </p:nvPr>
        </p:nvSpPr>
        <p:spPr>
          <a:xfrm>
            <a:off x="304800" y="6019800"/>
            <a:ext cx="4495800" cy="530860"/>
          </a:xfrm>
        </p:spPr>
        <p:txBody>
          <a:bodyPr/>
          <a:lstStyle/>
          <a:p>
            <a:pPr marL="0" indent="0">
              <a:buNone/>
            </a:pPr>
            <a:r>
              <a:rPr lang="en-US" sz="1200" dirty="0" smtClean="0"/>
              <a:t>Page 8 of IE Report</a:t>
            </a:r>
          </a:p>
          <a:p>
            <a:pPr marL="0" indent="0">
              <a:buNone/>
            </a:pPr>
            <a:r>
              <a:rPr lang="en-US" sz="1200" dirty="0"/>
              <a:t>* Also a Governance Institute Student Success (GISS) Indicator</a:t>
            </a:r>
          </a:p>
          <a:p>
            <a:pPr marL="0" indent="0">
              <a:buNone/>
            </a:pPr>
            <a:endParaRPr lang="en-US" sz="1200" dirty="0"/>
          </a:p>
        </p:txBody>
      </p:sp>
      <p:graphicFrame>
        <p:nvGraphicFramePr>
          <p:cNvPr id="6" name="Chart 5"/>
          <p:cNvGraphicFramePr/>
          <p:nvPr>
            <p:extLst>
              <p:ext uri="{D42A27DB-BD31-4B8C-83A1-F6EECF244321}">
                <p14:modId xmlns:p14="http://schemas.microsoft.com/office/powerpoint/2010/main" val="749279580"/>
              </p:ext>
            </p:extLst>
          </p:nvPr>
        </p:nvGraphicFramePr>
        <p:xfrm>
          <a:off x="457200" y="2133600"/>
          <a:ext cx="8229600" cy="40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2452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57200" y="1371600"/>
            <a:ext cx="8229600" cy="609600"/>
          </a:xfrm>
        </p:spPr>
        <p:txBody>
          <a:bodyPr/>
          <a:lstStyle/>
          <a:p>
            <a:r>
              <a:rPr lang="en-US" sz="4000" dirty="0" smtClean="0"/>
              <a:t>Remedial ESL</a:t>
            </a:r>
            <a:r>
              <a:rPr lang="en-US" sz="4000" dirty="0"/>
              <a:t>* – Comparison of Five Cohorts Tracked Over Six Years</a:t>
            </a:r>
          </a:p>
        </p:txBody>
      </p:sp>
      <p:sp>
        <p:nvSpPr>
          <p:cNvPr id="15" name="Content Placeholder 14"/>
          <p:cNvSpPr>
            <a:spLocks noGrp="1"/>
          </p:cNvSpPr>
          <p:nvPr>
            <p:ph sz="half" idx="1"/>
          </p:nvPr>
        </p:nvSpPr>
        <p:spPr>
          <a:xfrm>
            <a:off x="762000" y="2362201"/>
            <a:ext cx="7772400" cy="3733800"/>
          </a:xfrm>
        </p:spPr>
        <p:txBody>
          <a:bodyPr/>
          <a:lstStyle/>
          <a:p>
            <a:endParaRPr lang="en-US" dirty="0" smtClean="0"/>
          </a:p>
          <a:p>
            <a:endParaRPr lang="en-US" dirty="0" smtClean="0"/>
          </a:p>
          <a:p>
            <a:endParaRPr lang="en-US" dirty="0"/>
          </a:p>
        </p:txBody>
      </p:sp>
      <p:sp>
        <p:nvSpPr>
          <p:cNvPr id="10" name="Slide Number Placeholder 4"/>
          <p:cNvSpPr txBox="1">
            <a:spLocks/>
          </p:cNvSpPr>
          <p:nvPr/>
        </p:nvSpPr>
        <p:spPr>
          <a:xfrm>
            <a:off x="6781800" y="6492875"/>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9ED5F66-8FE6-48E1-8C05-B6B4BDAD909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Content Placeholder 5"/>
          <p:cNvSpPr>
            <a:spLocks noGrp="1"/>
          </p:cNvSpPr>
          <p:nvPr>
            <p:ph sz="half" idx="1"/>
          </p:nvPr>
        </p:nvSpPr>
        <p:spPr>
          <a:xfrm>
            <a:off x="304800" y="6019800"/>
            <a:ext cx="4495800" cy="530860"/>
          </a:xfrm>
        </p:spPr>
        <p:txBody>
          <a:bodyPr/>
          <a:lstStyle/>
          <a:p>
            <a:pPr marL="0" indent="0">
              <a:buNone/>
            </a:pPr>
            <a:r>
              <a:rPr lang="en-US" sz="1200" dirty="0" smtClean="0"/>
              <a:t>Page 8 of IE Report</a:t>
            </a:r>
          </a:p>
          <a:p>
            <a:pPr marL="0" indent="0">
              <a:buNone/>
            </a:pPr>
            <a:r>
              <a:rPr lang="en-US" sz="1200" dirty="0"/>
              <a:t>* Also a Governance Institute Student Success (GISS) Indicator</a:t>
            </a:r>
          </a:p>
          <a:p>
            <a:pPr marL="0" indent="0">
              <a:buNone/>
            </a:pPr>
            <a:endParaRPr lang="en-US" sz="1200" dirty="0"/>
          </a:p>
        </p:txBody>
      </p:sp>
      <p:graphicFrame>
        <p:nvGraphicFramePr>
          <p:cNvPr id="6" name="Chart 5"/>
          <p:cNvGraphicFramePr/>
          <p:nvPr>
            <p:extLst>
              <p:ext uri="{D42A27DB-BD31-4B8C-83A1-F6EECF244321}">
                <p14:modId xmlns:p14="http://schemas.microsoft.com/office/powerpoint/2010/main" val="889426852"/>
              </p:ext>
            </p:extLst>
          </p:nvPr>
        </p:nvGraphicFramePr>
        <p:xfrm>
          <a:off x="457200" y="2133600"/>
          <a:ext cx="8229600" cy="40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73109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Report Document" ma:contentTypeID="0x01010042FD55FEE68043CBB886E6BFF927559300036FFC7B6B7C4942BACA20B763689395" ma:contentTypeVersion="" ma:contentTypeDescription="Create a new report document." ma:contentTypeScope="" ma:versionID="cb742cf42206b15da8ac88cc3fe82ee1">
  <xsd:schema xmlns:xsd="http://www.w3.org/2001/XMLSchema" xmlns:xs="http://www.w3.org/2001/XMLSchema" xmlns:p="http://schemas.microsoft.com/office/2006/metadata/properties" xmlns:ns1="http://schemas.microsoft.com/sharepoint/v3" targetNamespace="http://schemas.microsoft.com/office/2006/metadata/properties" ma:root="true" ma:fieldsID="850dc487236378a92f9b0f759047cbbd" ns1:_="">
    <xsd:import namespace="http://schemas.microsoft.com/sharepoint/v3"/>
    <xsd:element name="properties">
      <xsd:complexType>
        <xsd:sequence>
          <xsd:element name="documentManagement">
            <xsd:complexType>
              <xsd:all>
                <xsd:element ref="ns1:IsRepor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sReport" ma:index="8" nillable="true" ma:displayName="Is Report" ma:default="1" ma:description="Is the item a report?" ma:internalName="IsRepor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sReport xmlns="http://schemas.microsoft.com/sharepoint/v3">true</IsRepor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0A62DE-48FC-403D-BC18-7F568CF0B2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C32D22-BC4A-43F7-B049-B47A6F9F0676}">
  <ds:schemaRefs>
    <ds:schemaRef ds:uri="http://www.w3.org/XML/1998/namespace"/>
    <ds:schemaRef ds:uri="http://purl.org/dc/dcmitype/"/>
    <ds:schemaRef ds:uri="http://purl.org/dc/elements/1.1/"/>
    <ds:schemaRef ds:uri="http://schemas.openxmlformats.org/package/2006/metadata/core-properties"/>
    <ds:schemaRef ds:uri="http://schemas.microsoft.com/sharepoint/v3"/>
    <ds:schemaRef ds:uri="http://schemas.microsoft.com/office/2006/documentManagement/types"/>
    <ds:schemaRef ds:uri="http://purl.org/dc/terms/"/>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11A256B1-6B38-491A-BA1B-F5D72B2650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8435</TotalTime>
  <Words>1914</Words>
  <Application>Microsoft Office PowerPoint</Application>
  <PresentationFormat>On-screen Show (4:3)</PresentationFormat>
  <Paragraphs>223</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Institutional Effectiveness 2012-13</vt:lpstr>
      <vt:lpstr>Student Success Scorecard 2013</vt:lpstr>
      <vt:lpstr>Persistence – Comparison of Five Cohorts</vt:lpstr>
      <vt:lpstr>Achieving 30 Units – Comparison of Five Cohorts Tracked Over Six Years</vt:lpstr>
      <vt:lpstr>Completion* – Comparison of Five Cohorts Tracked Over Six Years</vt:lpstr>
      <vt:lpstr>Remedial Math* – Comparison of Five Cohorts Tracked Over Six Years</vt:lpstr>
      <vt:lpstr>Remedial English* – Comparison of Five Cohorts Tracked Over Six Years</vt:lpstr>
      <vt:lpstr>Remedial ESL* – Comparison of Five Cohorts Tracked Over Six Years</vt:lpstr>
      <vt:lpstr>Career Technical Education – Comparison of Five Cohorts Tracked Over Six Years</vt:lpstr>
      <vt:lpstr>Institutional Effectiveness 2012-13</vt:lpstr>
      <vt:lpstr>Institutional Effectiveness 2012-13</vt:lpstr>
      <vt:lpstr>Institutional Effectiveness 2012-13</vt:lpstr>
      <vt:lpstr>Annual Total Full-Time Equivalent Students (FTES)</vt:lpstr>
      <vt:lpstr>District Adult Population Served</vt:lpstr>
      <vt:lpstr>Student Ethnicity</vt:lpstr>
      <vt:lpstr>Student Success Projects and Initiatives</vt:lpstr>
      <vt:lpstr>Student Success Projects and Initiatives</vt:lpstr>
      <vt:lpstr>Student Success Projects and Initiatives</vt:lpstr>
      <vt:lpstr>Student Success Projects and Initiatives</vt:lpstr>
      <vt:lpstr>Student Success Projects and Initiatives</vt:lpstr>
      <vt:lpstr>Student Success Projects and Initiatives</vt:lpstr>
      <vt:lpstr>Student Success Projects and Initiatives</vt:lpstr>
    </vt:vector>
  </TitlesOfParts>
  <Company>Coast Community College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 Allen</dc:creator>
  <cp:lastModifiedBy>aserban</cp:lastModifiedBy>
  <cp:revision>593</cp:revision>
  <cp:lastPrinted>2014-01-12T21:15:07Z</cp:lastPrinted>
  <dcterms:created xsi:type="dcterms:W3CDTF">2010-08-31T16:20:17Z</dcterms:created>
  <dcterms:modified xsi:type="dcterms:W3CDTF">2014-02-05T15:24:45Z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0x01010042FD55FEE68043CBB886E6BFF927559300036FFC7B6B7C4942BACA20B763689395</vt:lpwstr>
  </property>
</Properties>
</file>